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7B4856-623B-4BD4-BFD7-242D0BC70FF5}" v="5" dt="2024-05-12T21:27:13.5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EE226E-0A89-4D3F-A2BD-DDD80C77617A}" type="doc">
      <dgm:prSet loTypeId="urn:microsoft.com/office/officeart/2005/8/layout/default" loCatId="list" qsTypeId="urn:microsoft.com/office/officeart/2005/8/quickstyle/simple5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2079E9F1-4543-4BE1-889D-95A4D71EA779}">
      <dgm:prSet/>
      <dgm:spPr/>
      <dgm:t>
        <a:bodyPr/>
        <a:lstStyle/>
        <a:p>
          <a:r>
            <a:rPr lang="en-US" b="1"/>
            <a:t>Enhanced Accuracy and Relevance:</a:t>
          </a:r>
          <a:r>
            <a:rPr lang="en-US"/>
            <a:t> </a:t>
          </a:r>
        </a:p>
      </dgm:t>
    </dgm:pt>
    <dgm:pt modelId="{B035C197-6B0F-4C5C-8BBD-E08ADF9088B0}" type="parTrans" cxnId="{243519D7-20FB-40E8-B2D2-2CA251B4972D}">
      <dgm:prSet/>
      <dgm:spPr/>
      <dgm:t>
        <a:bodyPr/>
        <a:lstStyle/>
        <a:p>
          <a:endParaRPr lang="en-US"/>
        </a:p>
      </dgm:t>
    </dgm:pt>
    <dgm:pt modelId="{06257F52-AE55-46D3-8221-C96707816E01}" type="sibTrans" cxnId="{243519D7-20FB-40E8-B2D2-2CA251B4972D}">
      <dgm:prSet/>
      <dgm:spPr/>
      <dgm:t>
        <a:bodyPr/>
        <a:lstStyle/>
        <a:p>
          <a:endParaRPr lang="en-US"/>
        </a:p>
      </dgm:t>
    </dgm:pt>
    <dgm:pt modelId="{F10CB903-CCFF-480C-828B-DA34EA24CAF7}">
      <dgm:prSet/>
      <dgm:spPr/>
      <dgm:t>
        <a:bodyPr/>
        <a:lstStyle/>
        <a:p>
          <a:r>
            <a:rPr lang="en-US" b="1"/>
            <a:t>Contextual Relevance</a:t>
          </a:r>
          <a:endParaRPr lang="en-US"/>
        </a:p>
      </dgm:t>
    </dgm:pt>
    <dgm:pt modelId="{8C5D4255-3515-46D6-8A93-E89CA00938B1}" type="parTrans" cxnId="{6648DC60-C61C-4B68-B0B5-408D37DCC245}">
      <dgm:prSet/>
      <dgm:spPr/>
      <dgm:t>
        <a:bodyPr/>
        <a:lstStyle/>
        <a:p>
          <a:endParaRPr lang="en-US"/>
        </a:p>
      </dgm:t>
    </dgm:pt>
    <dgm:pt modelId="{386D8E4D-8672-426B-B838-03030EBD35F3}" type="sibTrans" cxnId="{6648DC60-C61C-4B68-B0B5-408D37DCC245}">
      <dgm:prSet/>
      <dgm:spPr/>
      <dgm:t>
        <a:bodyPr/>
        <a:lstStyle/>
        <a:p>
          <a:endParaRPr lang="en-US"/>
        </a:p>
      </dgm:t>
    </dgm:pt>
    <dgm:pt modelId="{A4461281-1A5E-4654-B5F1-1E644D56A5D9}">
      <dgm:prSet/>
      <dgm:spPr/>
      <dgm:t>
        <a:bodyPr/>
        <a:lstStyle/>
        <a:p>
          <a:r>
            <a:rPr lang="en-US" b="1"/>
            <a:t>Dynamic Knowledge Integration</a:t>
          </a:r>
          <a:endParaRPr lang="en-US"/>
        </a:p>
      </dgm:t>
    </dgm:pt>
    <dgm:pt modelId="{1E0C6C85-986E-4A53-BAFF-695C2D565554}" type="parTrans" cxnId="{0E363B46-FE3C-4CA8-8418-D060F886F74B}">
      <dgm:prSet/>
      <dgm:spPr/>
      <dgm:t>
        <a:bodyPr/>
        <a:lstStyle/>
        <a:p>
          <a:endParaRPr lang="en-US"/>
        </a:p>
      </dgm:t>
    </dgm:pt>
    <dgm:pt modelId="{224BFDDF-81FB-4E3F-83CA-299E70BE4A11}" type="sibTrans" cxnId="{0E363B46-FE3C-4CA8-8418-D060F886F74B}">
      <dgm:prSet/>
      <dgm:spPr/>
      <dgm:t>
        <a:bodyPr/>
        <a:lstStyle/>
        <a:p>
          <a:endParaRPr lang="en-US"/>
        </a:p>
      </dgm:t>
    </dgm:pt>
    <dgm:pt modelId="{9910C944-6DBE-40B6-94FD-E60C5A94354B}">
      <dgm:prSet/>
      <dgm:spPr/>
      <dgm:t>
        <a:bodyPr/>
        <a:lstStyle/>
        <a:p>
          <a:r>
            <a:rPr lang="en-US" b="1"/>
            <a:t>Scalability and Efficiency:</a:t>
          </a:r>
          <a:r>
            <a:rPr lang="en-US"/>
            <a:t> </a:t>
          </a:r>
        </a:p>
      </dgm:t>
    </dgm:pt>
    <dgm:pt modelId="{7637471A-696D-49FC-AB7C-D1934DBDCE36}" type="parTrans" cxnId="{A8CC48C5-AEDE-4598-8348-73BFD06D3AE4}">
      <dgm:prSet/>
      <dgm:spPr/>
      <dgm:t>
        <a:bodyPr/>
        <a:lstStyle/>
        <a:p>
          <a:endParaRPr lang="en-US"/>
        </a:p>
      </dgm:t>
    </dgm:pt>
    <dgm:pt modelId="{E6010858-5578-40BE-A1CC-3D370A0046C7}" type="sibTrans" cxnId="{A8CC48C5-AEDE-4598-8348-73BFD06D3AE4}">
      <dgm:prSet/>
      <dgm:spPr/>
      <dgm:t>
        <a:bodyPr/>
        <a:lstStyle/>
        <a:p>
          <a:endParaRPr lang="en-US"/>
        </a:p>
      </dgm:t>
    </dgm:pt>
    <dgm:pt modelId="{FF808E68-AE0A-43FC-8DE2-3320F1628171}">
      <dgm:prSet/>
      <dgm:spPr/>
      <dgm:t>
        <a:bodyPr/>
        <a:lstStyle/>
        <a:p>
          <a:r>
            <a:rPr lang="en-US" b="1"/>
            <a:t>Reduced Compute Costs</a:t>
          </a:r>
          <a:endParaRPr lang="en-US"/>
        </a:p>
      </dgm:t>
    </dgm:pt>
    <dgm:pt modelId="{081FA1FD-EA39-4E6A-A9CA-A088B96EC0E2}" type="parTrans" cxnId="{67FD55C7-D3F8-49BA-B9EA-7D9F314C2E77}">
      <dgm:prSet/>
      <dgm:spPr/>
      <dgm:t>
        <a:bodyPr/>
        <a:lstStyle/>
        <a:p>
          <a:endParaRPr lang="en-US"/>
        </a:p>
      </dgm:t>
    </dgm:pt>
    <dgm:pt modelId="{6A59BF27-EB51-4BBD-8730-29C85B03C489}" type="sibTrans" cxnId="{67FD55C7-D3F8-49BA-B9EA-7D9F314C2E77}">
      <dgm:prSet/>
      <dgm:spPr/>
      <dgm:t>
        <a:bodyPr/>
        <a:lstStyle/>
        <a:p>
          <a:endParaRPr lang="en-US"/>
        </a:p>
      </dgm:t>
    </dgm:pt>
    <dgm:pt modelId="{C84C59FD-3798-4496-9BD8-F1DC5B104443}">
      <dgm:prSet/>
      <dgm:spPr/>
      <dgm:t>
        <a:bodyPr/>
        <a:lstStyle/>
        <a:p>
          <a:r>
            <a:rPr lang="en-US" b="1"/>
            <a:t>Memory Efficiency</a:t>
          </a:r>
          <a:endParaRPr lang="en-US"/>
        </a:p>
      </dgm:t>
    </dgm:pt>
    <dgm:pt modelId="{4FF264C6-A2BE-4FA0-81B6-4CB41504575D}" type="parTrans" cxnId="{C9933550-A058-4921-8DAC-7510827056ED}">
      <dgm:prSet/>
      <dgm:spPr/>
      <dgm:t>
        <a:bodyPr/>
        <a:lstStyle/>
        <a:p>
          <a:endParaRPr lang="en-US"/>
        </a:p>
      </dgm:t>
    </dgm:pt>
    <dgm:pt modelId="{6CC2388C-18D4-448D-8CEA-94E5DA16C5B3}" type="sibTrans" cxnId="{C9933550-A058-4921-8DAC-7510827056ED}">
      <dgm:prSet/>
      <dgm:spPr/>
      <dgm:t>
        <a:bodyPr/>
        <a:lstStyle/>
        <a:p>
          <a:endParaRPr lang="en-US"/>
        </a:p>
      </dgm:t>
    </dgm:pt>
    <dgm:pt modelId="{E20212F7-ED8C-44DB-86A8-199C655059AF}">
      <dgm:prSet/>
      <dgm:spPr/>
      <dgm:t>
        <a:bodyPr/>
        <a:lstStyle/>
        <a:p>
          <a:r>
            <a:rPr lang="en-US" b="1"/>
            <a:t>Improved Content Generation:</a:t>
          </a:r>
          <a:r>
            <a:rPr lang="en-US"/>
            <a:t> </a:t>
          </a:r>
        </a:p>
      </dgm:t>
    </dgm:pt>
    <dgm:pt modelId="{427D06F9-483A-412C-AD6D-4B9D7B08940A}" type="parTrans" cxnId="{A09F63A5-FD31-4B87-A6A4-3AD6DB8BAA41}">
      <dgm:prSet/>
      <dgm:spPr/>
      <dgm:t>
        <a:bodyPr/>
        <a:lstStyle/>
        <a:p>
          <a:endParaRPr lang="en-US"/>
        </a:p>
      </dgm:t>
    </dgm:pt>
    <dgm:pt modelId="{7B9BCE52-70A4-4405-A476-9DA72E10BE1A}" type="sibTrans" cxnId="{A09F63A5-FD31-4B87-A6A4-3AD6DB8BAA41}">
      <dgm:prSet/>
      <dgm:spPr/>
      <dgm:t>
        <a:bodyPr/>
        <a:lstStyle/>
        <a:p>
          <a:endParaRPr lang="en-US"/>
        </a:p>
      </dgm:t>
    </dgm:pt>
    <dgm:pt modelId="{D8C975A5-CC1C-4BA6-85E6-E326BDF7084C}">
      <dgm:prSet/>
      <dgm:spPr/>
      <dgm:t>
        <a:bodyPr/>
        <a:lstStyle/>
        <a:p>
          <a:r>
            <a:rPr lang="en-US" b="1"/>
            <a:t>Contextual Richness</a:t>
          </a:r>
          <a:endParaRPr lang="en-US"/>
        </a:p>
      </dgm:t>
    </dgm:pt>
    <dgm:pt modelId="{3DD7CA2D-6018-4137-86C1-141D8C2EE61F}" type="parTrans" cxnId="{37B13D46-7421-4FA8-B84A-CBC8ED042998}">
      <dgm:prSet/>
      <dgm:spPr/>
      <dgm:t>
        <a:bodyPr/>
        <a:lstStyle/>
        <a:p>
          <a:endParaRPr lang="en-US"/>
        </a:p>
      </dgm:t>
    </dgm:pt>
    <dgm:pt modelId="{6B33C44B-7125-4EC6-803F-4CCA2FE19441}" type="sibTrans" cxnId="{37B13D46-7421-4FA8-B84A-CBC8ED042998}">
      <dgm:prSet/>
      <dgm:spPr/>
      <dgm:t>
        <a:bodyPr/>
        <a:lstStyle/>
        <a:p>
          <a:endParaRPr lang="en-US"/>
        </a:p>
      </dgm:t>
    </dgm:pt>
    <dgm:pt modelId="{DB3C5679-92D0-4B39-A6BD-6207EA47C663}">
      <dgm:prSet/>
      <dgm:spPr/>
      <dgm:t>
        <a:bodyPr/>
        <a:lstStyle/>
        <a:p>
          <a:r>
            <a:rPr lang="en-US" b="1"/>
            <a:t>Diversity of Responses</a:t>
          </a:r>
          <a:endParaRPr lang="en-US"/>
        </a:p>
      </dgm:t>
    </dgm:pt>
    <dgm:pt modelId="{EA7695DB-9B2A-4499-AD68-EA6C120D48BD}" type="parTrans" cxnId="{3536539F-DC2C-4699-A18F-F98A841C4F8E}">
      <dgm:prSet/>
      <dgm:spPr/>
      <dgm:t>
        <a:bodyPr/>
        <a:lstStyle/>
        <a:p>
          <a:endParaRPr lang="en-US"/>
        </a:p>
      </dgm:t>
    </dgm:pt>
    <dgm:pt modelId="{74BBCE05-3591-40A0-8C3B-59907F24D90A}" type="sibTrans" cxnId="{3536539F-DC2C-4699-A18F-F98A841C4F8E}">
      <dgm:prSet/>
      <dgm:spPr/>
      <dgm:t>
        <a:bodyPr/>
        <a:lstStyle/>
        <a:p>
          <a:endParaRPr lang="en-US"/>
        </a:p>
      </dgm:t>
    </dgm:pt>
    <dgm:pt modelId="{A6EE3723-BA1E-45E7-924F-BFD759D2D694}">
      <dgm:prSet/>
      <dgm:spPr/>
      <dgm:t>
        <a:bodyPr/>
        <a:lstStyle/>
        <a:p>
          <a:r>
            <a:rPr lang="en-US" b="1"/>
            <a:t>Flexibility and Adaptability:</a:t>
          </a:r>
          <a:r>
            <a:rPr lang="en-US"/>
            <a:t> </a:t>
          </a:r>
        </a:p>
      </dgm:t>
    </dgm:pt>
    <dgm:pt modelId="{B234B2F7-8CA5-436E-AE3E-1C135EDBED87}" type="parTrans" cxnId="{62B4D7A8-A177-47B8-83FC-E041D5EA61A5}">
      <dgm:prSet/>
      <dgm:spPr/>
      <dgm:t>
        <a:bodyPr/>
        <a:lstStyle/>
        <a:p>
          <a:endParaRPr lang="en-US"/>
        </a:p>
      </dgm:t>
    </dgm:pt>
    <dgm:pt modelId="{BC0BAA15-5AE8-4C84-A52F-FE74D87B8906}" type="sibTrans" cxnId="{62B4D7A8-A177-47B8-83FC-E041D5EA61A5}">
      <dgm:prSet/>
      <dgm:spPr/>
      <dgm:t>
        <a:bodyPr/>
        <a:lstStyle/>
        <a:p>
          <a:endParaRPr lang="en-US"/>
        </a:p>
      </dgm:t>
    </dgm:pt>
    <dgm:pt modelId="{F35D6806-B94A-4F34-91EB-4B040FF63089}">
      <dgm:prSet/>
      <dgm:spPr/>
      <dgm:t>
        <a:bodyPr/>
        <a:lstStyle/>
        <a:p>
          <a:r>
            <a:rPr lang="en-US" b="1"/>
            <a:t>Adaptable to New Domains</a:t>
          </a:r>
          <a:endParaRPr lang="en-US"/>
        </a:p>
      </dgm:t>
    </dgm:pt>
    <dgm:pt modelId="{4308426D-7109-4FE9-9F31-4179B1B13F01}" type="parTrans" cxnId="{A313A502-8E02-4538-B513-9D069C1BDFBF}">
      <dgm:prSet/>
      <dgm:spPr/>
      <dgm:t>
        <a:bodyPr/>
        <a:lstStyle/>
        <a:p>
          <a:endParaRPr lang="en-US"/>
        </a:p>
      </dgm:t>
    </dgm:pt>
    <dgm:pt modelId="{45A2F12B-9E2D-468A-B092-C6FC4B5AAE95}" type="sibTrans" cxnId="{A313A502-8E02-4538-B513-9D069C1BDFBF}">
      <dgm:prSet/>
      <dgm:spPr/>
      <dgm:t>
        <a:bodyPr/>
        <a:lstStyle/>
        <a:p>
          <a:endParaRPr lang="en-US"/>
        </a:p>
      </dgm:t>
    </dgm:pt>
    <dgm:pt modelId="{371A3078-580C-444F-B94B-137AA888219B}">
      <dgm:prSet/>
      <dgm:spPr/>
      <dgm:t>
        <a:bodyPr/>
        <a:lstStyle/>
        <a:p>
          <a:r>
            <a:rPr lang="en-US" b="1"/>
            <a:t>Customizable Retrieval Sources</a:t>
          </a:r>
          <a:endParaRPr lang="en-US"/>
        </a:p>
      </dgm:t>
    </dgm:pt>
    <dgm:pt modelId="{2DA1C75E-41C3-4639-826D-02F11337D166}" type="parTrans" cxnId="{D5C4DF97-088D-403F-BDC1-52F93805B9EA}">
      <dgm:prSet/>
      <dgm:spPr/>
      <dgm:t>
        <a:bodyPr/>
        <a:lstStyle/>
        <a:p>
          <a:endParaRPr lang="en-US"/>
        </a:p>
      </dgm:t>
    </dgm:pt>
    <dgm:pt modelId="{D2E05624-29A2-4F93-8F1B-AAEE8417C3C6}" type="sibTrans" cxnId="{D5C4DF97-088D-403F-BDC1-52F93805B9EA}">
      <dgm:prSet/>
      <dgm:spPr/>
      <dgm:t>
        <a:bodyPr/>
        <a:lstStyle/>
        <a:p>
          <a:endParaRPr lang="en-US"/>
        </a:p>
      </dgm:t>
    </dgm:pt>
    <dgm:pt modelId="{132D1CDF-0C3A-4D19-A9B3-27D955A783B6}">
      <dgm:prSet/>
      <dgm:spPr/>
      <dgm:t>
        <a:bodyPr/>
        <a:lstStyle/>
        <a:p>
          <a:r>
            <a:rPr lang="en-US" b="1"/>
            <a:t>Enhanced Learning and Understanding:</a:t>
          </a:r>
          <a:r>
            <a:rPr lang="en-US"/>
            <a:t> </a:t>
          </a:r>
        </a:p>
      </dgm:t>
    </dgm:pt>
    <dgm:pt modelId="{30D4FB0C-8769-4863-9331-C2ED6992F49D}" type="parTrans" cxnId="{6CD46FE4-195F-4644-A7AC-68F7C99BDF62}">
      <dgm:prSet/>
      <dgm:spPr/>
      <dgm:t>
        <a:bodyPr/>
        <a:lstStyle/>
        <a:p>
          <a:endParaRPr lang="en-US"/>
        </a:p>
      </dgm:t>
    </dgm:pt>
    <dgm:pt modelId="{2132DA11-66BC-479D-9839-A8E3EBFE7D13}" type="sibTrans" cxnId="{6CD46FE4-195F-4644-A7AC-68F7C99BDF62}">
      <dgm:prSet/>
      <dgm:spPr/>
      <dgm:t>
        <a:bodyPr/>
        <a:lstStyle/>
        <a:p>
          <a:endParaRPr lang="en-US"/>
        </a:p>
      </dgm:t>
    </dgm:pt>
    <dgm:pt modelId="{4F157EE8-A240-4B53-9FED-C0AEB29DE34F}">
      <dgm:prSet/>
      <dgm:spPr/>
      <dgm:t>
        <a:bodyPr/>
        <a:lstStyle/>
        <a:p>
          <a:r>
            <a:rPr lang="en-US" b="1"/>
            <a:t>Semi-Supervised Learning</a:t>
          </a:r>
          <a:endParaRPr lang="en-US"/>
        </a:p>
      </dgm:t>
    </dgm:pt>
    <dgm:pt modelId="{C2E9F353-7865-40AF-9E14-90D72222A2AA}" type="parTrans" cxnId="{ABAE134B-6CFF-41CC-BA3A-758AB87EBE64}">
      <dgm:prSet/>
      <dgm:spPr/>
      <dgm:t>
        <a:bodyPr/>
        <a:lstStyle/>
        <a:p>
          <a:endParaRPr lang="en-US"/>
        </a:p>
      </dgm:t>
    </dgm:pt>
    <dgm:pt modelId="{7AF681F2-BB50-41B1-AAF9-71E125FD905C}" type="sibTrans" cxnId="{ABAE134B-6CFF-41CC-BA3A-758AB87EBE64}">
      <dgm:prSet/>
      <dgm:spPr/>
      <dgm:t>
        <a:bodyPr/>
        <a:lstStyle/>
        <a:p>
          <a:endParaRPr lang="en-US"/>
        </a:p>
      </dgm:t>
    </dgm:pt>
    <dgm:pt modelId="{E88D5459-9CFD-4CA6-8779-95C1079F9377}">
      <dgm:prSet/>
      <dgm:spPr/>
      <dgm:t>
        <a:bodyPr/>
        <a:lstStyle/>
        <a:p>
          <a:r>
            <a:rPr lang="en-US" b="1"/>
            <a:t>Feedback Loops</a:t>
          </a:r>
          <a:endParaRPr lang="en-US"/>
        </a:p>
      </dgm:t>
    </dgm:pt>
    <dgm:pt modelId="{6D7D0AD9-AA7E-4DFE-8C3F-E0D72C7B39A0}" type="parTrans" cxnId="{BDE71AC6-9BF8-48CE-963B-17E21CFE2924}">
      <dgm:prSet/>
      <dgm:spPr/>
      <dgm:t>
        <a:bodyPr/>
        <a:lstStyle/>
        <a:p>
          <a:endParaRPr lang="en-US"/>
        </a:p>
      </dgm:t>
    </dgm:pt>
    <dgm:pt modelId="{E5F3C2BE-B48E-4FF5-BEA1-61EA877F4001}" type="sibTrans" cxnId="{BDE71AC6-9BF8-48CE-963B-17E21CFE2924}">
      <dgm:prSet/>
      <dgm:spPr/>
      <dgm:t>
        <a:bodyPr/>
        <a:lstStyle/>
        <a:p>
          <a:endParaRPr lang="en-US"/>
        </a:p>
      </dgm:t>
    </dgm:pt>
    <dgm:pt modelId="{B50F2AA1-7ADD-4641-A2B0-05D9A5D5E4A5}">
      <dgm:prSet/>
      <dgm:spPr/>
      <dgm:t>
        <a:bodyPr/>
        <a:lstStyle/>
        <a:p>
          <a:r>
            <a:rPr lang="en-US" b="1"/>
            <a:t>Error Reduction:</a:t>
          </a:r>
          <a:r>
            <a:rPr lang="en-US"/>
            <a:t> </a:t>
          </a:r>
        </a:p>
      </dgm:t>
    </dgm:pt>
    <dgm:pt modelId="{506B35ED-0BBC-4828-A633-6FD23020DBCC}" type="parTrans" cxnId="{781A5C76-03B5-4F4B-8007-AC1BA10C069E}">
      <dgm:prSet/>
      <dgm:spPr/>
      <dgm:t>
        <a:bodyPr/>
        <a:lstStyle/>
        <a:p>
          <a:endParaRPr lang="en-US"/>
        </a:p>
      </dgm:t>
    </dgm:pt>
    <dgm:pt modelId="{F18F5DA5-331F-4B1A-BD85-4FA286BB8620}" type="sibTrans" cxnId="{781A5C76-03B5-4F4B-8007-AC1BA10C069E}">
      <dgm:prSet/>
      <dgm:spPr/>
      <dgm:t>
        <a:bodyPr/>
        <a:lstStyle/>
        <a:p>
          <a:endParaRPr lang="en-US"/>
        </a:p>
      </dgm:t>
    </dgm:pt>
    <dgm:pt modelId="{2D02DFC1-BFD5-4277-82AD-8223484DC868}">
      <dgm:prSet/>
      <dgm:spPr/>
      <dgm:t>
        <a:bodyPr/>
        <a:lstStyle/>
        <a:p>
          <a:r>
            <a:rPr lang="en-US" b="1"/>
            <a:t>Error Isolation</a:t>
          </a:r>
          <a:endParaRPr lang="en-US"/>
        </a:p>
      </dgm:t>
    </dgm:pt>
    <dgm:pt modelId="{9C429D90-4255-40DC-97D1-EA6A3B9BE0FC}" type="parTrans" cxnId="{5BBF0447-B40E-4589-9336-77826A2B4043}">
      <dgm:prSet/>
      <dgm:spPr/>
      <dgm:t>
        <a:bodyPr/>
        <a:lstStyle/>
        <a:p>
          <a:endParaRPr lang="en-US"/>
        </a:p>
      </dgm:t>
    </dgm:pt>
    <dgm:pt modelId="{F3FAC60F-EBFA-416E-9308-FB3F9C3068AD}" type="sibTrans" cxnId="{5BBF0447-B40E-4589-9336-77826A2B4043}">
      <dgm:prSet/>
      <dgm:spPr/>
      <dgm:t>
        <a:bodyPr/>
        <a:lstStyle/>
        <a:p>
          <a:endParaRPr lang="en-US"/>
        </a:p>
      </dgm:t>
    </dgm:pt>
    <dgm:pt modelId="{C155E00E-358B-4429-B7B6-A9AAF3BA010B}">
      <dgm:prSet/>
      <dgm:spPr/>
      <dgm:t>
        <a:bodyPr/>
        <a:lstStyle/>
        <a:p>
          <a:r>
            <a:rPr lang="en-US" b="1"/>
            <a:t>Granular Control</a:t>
          </a:r>
          <a:endParaRPr lang="en-US"/>
        </a:p>
      </dgm:t>
    </dgm:pt>
    <dgm:pt modelId="{ABB298D4-9970-4E7A-86F1-1831BACA6BF0}" type="parTrans" cxnId="{9B254662-70D7-4893-A1BB-E0D56F2E120E}">
      <dgm:prSet/>
      <dgm:spPr/>
      <dgm:t>
        <a:bodyPr/>
        <a:lstStyle/>
        <a:p>
          <a:endParaRPr lang="en-US"/>
        </a:p>
      </dgm:t>
    </dgm:pt>
    <dgm:pt modelId="{D3744B73-2D2D-4D34-A599-9270FEA56EDD}" type="sibTrans" cxnId="{9B254662-70D7-4893-A1BB-E0D56F2E120E}">
      <dgm:prSet/>
      <dgm:spPr/>
      <dgm:t>
        <a:bodyPr/>
        <a:lstStyle/>
        <a:p>
          <a:endParaRPr lang="en-US"/>
        </a:p>
      </dgm:t>
    </dgm:pt>
    <dgm:pt modelId="{FC47C065-F9D3-4D12-BA65-0AF7F3E962C6}" type="pres">
      <dgm:prSet presAssocID="{99EE226E-0A89-4D3F-A2BD-DDD80C77617A}" presName="diagram" presStyleCnt="0">
        <dgm:presLayoutVars>
          <dgm:dir/>
          <dgm:resizeHandles val="exact"/>
        </dgm:presLayoutVars>
      </dgm:prSet>
      <dgm:spPr/>
    </dgm:pt>
    <dgm:pt modelId="{4FE07E4F-C4B6-4773-B98E-BECA07DE4B6A}" type="pres">
      <dgm:prSet presAssocID="{2079E9F1-4543-4BE1-889D-95A4D71EA779}" presName="node" presStyleLbl="node1" presStyleIdx="0" presStyleCnt="6">
        <dgm:presLayoutVars>
          <dgm:bulletEnabled val="1"/>
        </dgm:presLayoutVars>
      </dgm:prSet>
      <dgm:spPr/>
    </dgm:pt>
    <dgm:pt modelId="{A79099A8-53B6-454E-8A22-D2477E195B16}" type="pres">
      <dgm:prSet presAssocID="{06257F52-AE55-46D3-8221-C96707816E01}" presName="sibTrans" presStyleCnt="0"/>
      <dgm:spPr/>
    </dgm:pt>
    <dgm:pt modelId="{92D7318A-A406-4A21-97D8-3F82EAC64E00}" type="pres">
      <dgm:prSet presAssocID="{9910C944-6DBE-40B6-94FD-E60C5A94354B}" presName="node" presStyleLbl="node1" presStyleIdx="1" presStyleCnt="6">
        <dgm:presLayoutVars>
          <dgm:bulletEnabled val="1"/>
        </dgm:presLayoutVars>
      </dgm:prSet>
      <dgm:spPr/>
    </dgm:pt>
    <dgm:pt modelId="{97ABF003-A4D0-4FC6-9632-718972930151}" type="pres">
      <dgm:prSet presAssocID="{E6010858-5578-40BE-A1CC-3D370A0046C7}" presName="sibTrans" presStyleCnt="0"/>
      <dgm:spPr/>
    </dgm:pt>
    <dgm:pt modelId="{1F38D16F-7FB8-43E8-B5D5-BCCD0977F678}" type="pres">
      <dgm:prSet presAssocID="{E20212F7-ED8C-44DB-86A8-199C655059AF}" presName="node" presStyleLbl="node1" presStyleIdx="2" presStyleCnt="6">
        <dgm:presLayoutVars>
          <dgm:bulletEnabled val="1"/>
        </dgm:presLayoutVars>
      </dgm:prSet>
      <dgm:spPr/>
    </dgm:pt>
    <dgm:pt modelId="{7A5FE217-0FF8-4899-B701-C1A20172790A}" type="pres">
      <dgm:prSet presAssocID="{7B9BCE52-70A4-4405-A476-9DA72E10BE1A}" presName="sibTrans" presStyleCnt="0"/>
      <dgm:spPr/>
    </dgm:pt>
    <dgm:pt modelId="{918CA3B3-CD3A-4195-BD65-DF747CF0343F}" type="pres">
      <dgm:prSet presAssocID="{A6EE3723-BA1E-45E7-924F-BFD759D2D694}" presName="node" presStyleLbl="node1" presStyleIdx="3" presStyleCnt="6">
        <dgm:presLayoutVars>
          <dgm:bulletEnabled val="1"/>
        </dgm:presLayoutVars>
      </dgm:prSet>
      <dgm:spPr/>
    </dgm:pt>
    <dgm:pt modelId="{3536DBB1-6394-4BC6-A2AA-87156AF1FF91}" type="pres">
      <dgm:prSet presAssocID="{BC0BAA15-5AE8-4C84-A52F-FE74D87B8906}" presName="sibTrans" presStyleCnt="0"/>
      <dgm:spPr/>
    </dgm:pt>
    <dgm:pt modelId="{5F72AC87-E1E2-49EA-A7D1-C9A741070CDC}" type="pres">
      <dgm:prSet presAssocID="{132D1CDF-0C3A-4D19-A9B3-27D955A783B6}" presName="node" presStyleLbl="node1" presStyleIdx="4" presStyleCnt="6">
        <dgm:presLayoutVars>
          <dgm:bulletEnabled val="1"/>
        </dgm:presLayoutVars>
      </dgm:prSet>
      <dgm:spPr/>
    </dgm:pt>
    <dgm:pt modelId="{B37040F5-4631-4883-AF15-FC4841562B47}" type="pres">
      <dgm:prSet presAssocID="{2132DA11-66BC-479D-9839-A8E3EBFE7D13}" presName="sibTrans" presStyleCnt="0"/>
      <dgm:spPr/>
    </dgm:pt>
    <dgm:pt modelId="{76659C41-7F47-405A-AE84-725B526681AF}" type="pres">
      <dgm:prSet presAssocID="{B50F2AA1-7ADD-4641-A2B0-05D9A5D5E4A5}" presName="node" presStyleLbl="node1" presStyleIdx="5" presStyleCnt="6">
        <dgm:presLayoutVars>
          <dgm:bulletEnabled val="1"/>
        </dgm:presLayoutVars>
      </dgm:prSet>
      <dgm:spPr/>
    </dgm:pt>
  </dgm:ptLst>
  <dgm:cxnLst>
    <dgm:cxn modelId="{A313A502-8E02-4538-B513-9D069C1BDFBF}" srcId="{A6EE3723-BA1E-45E7-924F-BFD759D2D694}" destId="{F35D6806-B94A-4F34-91EB-4B040FF63089}" srcOrd="0" destOrd="0" parTransId="{4308426D-7109-4FE9-9F31-4179B1B13F01}" sibTransId="{45A2F12B-9E2D-468A-B092-C6FC4B5AAE95}"/>
    <dgm:cxn modelId="{95EF6206-7542-4DD2-844A-0CAFCD2C42DC}" type="presOf" srcId="{99EE226E-0A89-4D3F-A2BD-DDD80C77617A}" destId="{FC47C065-F9D3-4D12-BA65-0AF7F3E962C6}" srcOrd="0" destOrd="0" presId="urn:microsoft.com/office/officeart/2005/8/layout/default"/>
    <dgm:cxn modelId="{8ADB0F16-978B-4A5E-9610-23A0DC0468AB}" type="presOf" srcId="{DB3C5679-92D0-4B39-A6BD-6207EA47C663}" destId="{1F38D16F-7FB8-43E8-B5D5-BCCD0977F678}" srcOrd="0" destOrd="2" presId="urn:microsoft.com/office/officeart/2005/8/layout/default"/>
    <dgm:cxn modelId="{A00FF516-D472-42C0-99E5-6562BB962F50}" type="presOf" srcId="{B50F2AA1-7ADD-4641-A2B0-05D9A5D5E4A5}" destId="{76659C41-7F47-405A-AE84-725B526681AF}" srcOrd="0" destOrd="0" presId="urn:microsoft.com/office/officeart/2005/8/layout/default"/>
    <dgm:cxn modelId="{EA5C9821-A5D0-4705-9D38-94191E9FB8E4}" type="presOf" srcId="{F35D6806-B94A-4F34-91EB-4B040FF63089}" destId="{918CA3B3-CD3A-4195-BD65-DF747CF0343F}" srcOrd="0" destOrd="1" presId="urn:microsoft.com/office/officeart/2005/8/layout/default"/>
    <dgm:cxn modelId="{5DE14E36-FC09-48F7-8C76-5293CF6E3EBC}" type="presOf" srcId="{371A3078-580C-444F-B94B-137AA888219B}" destId="{918CA3B3-CD3A-4195-BD65-DF747CF0343F}" srcOrd="0" destOrd="2" presId="urn:microsoft.com/office/officeart/2005/8/layout/default"/>
    <dgm:cxn modelId="{CD87CE5F-90B3-4EFD-95EF-2F67DA360E5C}" type="presOf" srcId="{4F157EE8-A240-4B53-9FED-C0AEB29DE34F}" destId="{5F72AC87-E1E2-49EA-A7D1-C9A741070CDC}" srcOrd="0" destOrd="1" presId="urn:microsoft.com/office/officeart/2005/8/layout/default"/>
    <dgm:cxn modelId="{6648DC60-C61C-4B68-B0B5-408D37DCC245}" srcId="{2079E9F1-4543-4BE1-889D-95A4D71EA779}" destId="{F10CB903-CCFF-480C-828B-DA34EA24CAF7}" srcOrd="0" destOrd="0" parTransId="{8C5D4255-3515-46D6-8A93-E89CA00938B1}" sibTransId="{386D8E4D-8672-426B-B838-03030EBD35F3}"/>
    <dgm:cxn modelId="{9B254662-70D7-4893-A1BB-E0D56F2E120E}" srcId="{B50F2AA1-7ADD-4641-A2B0-05D9A5D5E4A5}" destId="{C155E00E-358B-4429-B7B6-A9AAF3BA010B}" srcOrd="1" destOrd="0" parTransId="{ABB298D4-9970-4E7A-86F1-1831BACA6BF0}" sibTransId="{D3744B73-2D2D-4D34-A599-9270FEA56EDD}"/>
    <dgm:cxn modelId="{5BFE6964-9924-4027-A5D7-B689ACB4D872}" type="presOf" srcId="{A4461281-1A5E-4654-B5F1-1E644D56A5D9}" destId="{4FE07E4F-C4B6-4773-B98E-BECA07DE4B6A}" srcOrd="0" destOrd="2" presId="urn:microsoft.com/office/officeart/2005/8/layout/default"/>
    <dgm:cxn modelId="{8508EA65-4E77-4E4B-9E94-7D73E6C84F73}" type="presOf" srcId="{132D1CDF-0C3A-4D19-A9B3-27D955A783B6}" destId="{5F72AC87-E1E2-49EA-A7D1-C9A741070CDC}" srcOrd="0" destOrd="0" presId="urn:microsoft.com/office/officeart/2005/8/layout/default"/>
    <dgm:cxn modelId="{0E363B46-FE3C-4CA8-8418-D060F886F74B}" srcId="{2079E9F1-4543-4BE1-889D-95A4D71EA779}" destId="{A4461281-1A5E-4654-B5F1-1E644D56A5D9}" srcOrd="1" destOrd="0" parTransId="{1E0C6C85-986E-4A53-BAFF-695C2D565554}" sibTransId="{224BFDDF-81FB-4E3F-83CA-299E70BE4A11}"/>
    <dgm:cxn modelId="{37B13D46-7421-4FA8-B84A-CBC8ED042998}" srcId="{E20212F7-ED8C-44DB-86A8-199C655059AF}" destId="{D8C975A5-CC1C-4BA6-85E6-E326BDF7084C}" srcOrd="0" destOrd="0" parTransId="{3DD7CA2D-6018-4137-86C1-141D8C2EE61F}" sibTransId="{6B33C44B-7125-4EC6-803F-4CCA2FE19441}"/>
    <dgm:cxn modelId="{5BBF0447-B40E-4589-9336-77826A2B4043}" srcId="{B50F2AA1-7ADD-4641-A2B0-05D9A5D5E4A5}" destId="{2D02DFC1-BFD5-4277-82AD-8223484DC868}" srcOrd="0" destOrd="0" parTransId="{9C429D90-4255-40DC-97D1-EA6A3B9BE0FC}" sibTransId="{F3FAC60F-EBFA-416E-9308-FB3F9C3068AD}"/>
    <dgm:cxn modelId="{ABAE134B-6CFF-41CC-BA3A-758AB87EBE64}" srcId="{132D1CDF-0C3A-4D19-A9B3-27D955A783B6}" destId="{4F157EE8-A240-4B53-9FED-C0AEB29DE34F}" srcOrd="0" destOrd="0" parTransId="{C2E9F353-7865-40AF-9E14-90D72222A2AA}" sibTransId="{7AF681F2-BB50-41B1-AAF9-71E125FD905C}"/>
    <dgm:cxn modelId="{C9933550-A058-4921-8DAC-7510827056ED}" srcId="{9910C944-6DBE-40B6-94FD-E60C5A94354B}" destId="{C84C59FD-3798-4496-9BD8-F1DC5B104443}" srcOrd="1" destOrd="0" parTransId="{4FF264C6-A2BE-4FA0-81B6-4CB41504575D}" sibTransId="{6CC2388C-18D4-448D-8CEA-94E5DA16C5B3}"/>
    <dgm:cxn modelId="{781A5C76-03B5-4F4B-8007-AC1BA10C069E}" srcId="{99EE226E-0A89-4D3F-A2BD-DDD80C77617A}" destId="{B50F2AA1-7ADD-4641-A2B0-05D9A5D5E4A5}" srcOrd="5" destOrd="0" parTransId="{506B35ED-0BBC-4828-A633-6FD23020DBCC}" sibTransId="{F18F5DA5-331F-4B1A-BD85-4FA286BB8620}"/>
    <dgm:cxn modelId="{3A9D4D56-7151-4CDD-ABDD-A945023113AF}" type="presOf" srcId="{C84C59FD-3798-4496-9BD8-F1DC5B104443}" destId="{92D7318A-A406-4A21-97D8-3F82EAC64E00}" srcOrd="0" destOrd="2" presId="urn:microsoft.com/office/officeart/2005/8/layout/default"/>
    <dgm:cxn modelId="{CA21547D-0071-4D38-9F7F-1F1A7BEE6BF4}" type="presOf" srcId="{E20212F7-ED8C-44DB-86A8-199C655059AF}" destId="{1F38D16F-7FB8-43E8-B5D5-BCCD0977F678}" srcOrd="0" destOrd="0" presId="urn:microsoft.com/office/officeart/2005/8/layout/default"/>
    <dgm:cxn modelId="{D5C4DF97-088D-403F-BDC1-52F93805B9EA}" srcId="{A6EE3723-BA1E-45E7-924F-BFD759D2D694}" destId="{371A3078-580C-444F-B94B-137AA888219B}" srcOrd="1" destOrd="0" parTransId="{2DA1C75E-41C3-4639-826D-02F11337D166}" sibTransId="{D2E05624-29A2-4F93-8F1B-AAEE8417C3C6}"/>
    <dgm:cxn modelId="{05025D9E-BB04-4F77-921C-566CC5EE2762}" type="presOf" srcId="{9910C944-6DBE-40B6-94FD-E60C5A94354B}" destId="{92D7318A-A406-4A21-97D8-3F82EAC64E00}" srcOrd="0" destOrd="0" presId="urn:microsoft.com/office/officeart/2005/8/layout/default"/>
    <dgm:cxn modelId="{3536539F-DC2C-4699-A18F-F98A841C4F8E}" srcId="{E20212F7-ED8C-44DB-86A8-199C655059AF}" destId="{DB3C5679-92D0-4B39-A6BD-6207EA47C663}" srcOrd="1" destOrd="0" parTransId="{EA7695DB-9B2A-4499-AD68-EA6C120D48BD}" sibTransId="{74BBCE05-3591-40A0-8C3B-59907F24D90A}"/>
    <dgm:cxn modelId="{A09F63A5-FD31-4B87-A6A4-3AD6DB8BAA41}" srcId="{99EE226E-0A89-4D3F-A2BD-DDD80C77617A}" destId="{E20212F7-ED8C-44DB-86A8-199C655059AF}" srcOrd="2" destOrd="0" parTransId="{427D06F9-483A-412C-AD6D-4B9D7B08940A}" sibTransId="{7B9BCE52-70A4-4405-A476-9DA72E10BE1A}"/>
    <dgm:cxn modelId="{62B4D7A8-A177-47B8-83FC-E041D5EA61A5}" srcId="{99EE226E-0A89-4D3F-A2BD-DDD80C77617A}" destId="{A6EE3723-BA1E-45E7-924F-BFD759D2D694}" srcOrd="3" destOrd="0" parTransId="{B234B2F7-8CA5-436E-AE3E-1C135EDBED87}" sibTransId="{BC0BAA15-5AE8-4C84-A52F-FE74D87B8906}"/>
    <dgm:cxn modelId="{F2AEDDAB-D226-476D-8E5E-5A00D266FDF0}" type="presOf" srcId="{F10CB903-CCFF-480C-828B-DA34EA24CAF7}" destId="{4FE07E4F-C4B6-4773-B98E-BECA07DE4B6A}" srcOrd="0" destOrd="1" presId="urn:microsoft.com/office/officeart/2005/8/layout/default"/>
    <dgm:cxn modelId="{62EB92C0-D232-4131-AD90-CDAC10C0B7EE}" type="presOf" srcId="{FF808E68-AE0A-43FC-8DE2-3320F1628171}" destId="{92D7318A-A406-4A21-97D8-3F82EAC64E00}" srcOrd="0" destOrd="1" presId="urn:microsoft.com/office/officeart/2005/8/layout/default"/>
    <dgm:cxn modelId="{A8CC48C5-AEDE-4598-8348-73BFD06D3AE4}" srcId="{99EE226E-0A89-4D3F-A2BD-DDD80C77617A}" destId="{9910C944-6DBE-40B6-94FD-E60C5A94354B}" srcOrd="1" destOrd="0" parTransId="{7637471A-696D-49FC-AB7C-D1934DBDCE36}" sibTransId="{E6010858-5578-40BE-A1CC-3D370A0046C7}"/>
    <dgm:cxn modelId="{BDE71AC6-9BF8-48CE-963B-17E21CFE2924}" srcId="{132D1CDF-0C3A-4D19-A9B3-27D955A783B6}" destId="{E88D5459-9CFD-4CA6-8779-95C1079F9377}" srcOrd="1" destOrd="0" parTransId="{6D7D0AD9-AA7E-4DFE-8C3F-E0D72C7B39A0}" sibTransId="{E5F3C2BE-B48E-4FF5-BEA1-61EA877F4001}"/>
    <dgm:cxn modelId="{67FD55C7-D3F8-49BA-B9EA-7D9F314C2E77}" srcId="{9910C944-6DBE-40B6-94FD-E60C5A94354B}" destId="{FF808E68-AE0A-43FC-8DE2-3320F1628171}" srcOrd="0" destOrd="0" parTransId="{081FA1FD-EA39-4E6A-A9CA-A088B96EC0E2}" sibTransId="{6A59BF27-EB51-4BBD-8730-29C85B03C489}"/>
    <dgm:cxn modelId="{58FC80C9-1A5F-40F2-9CE8-35FAC3700F54}" type="presOf" srcId="{2079E9F1-4543-4BE1-889D-95A4D71EA779}" destId="{4FE07E4F-C4B6-4773-B98E-BECA07DE4B6A}" srcOrd="0" destOrd="0" presId="urn:microsoft.com/office/officeart/2005/8/layout/default"/>
    <dgm:cxn modelId="{7E4D2BD6-4A3C-46B6-9043-C1A0D2CF3C9A}" type="presOf" srcId="{D8C975A5-CC1C-4BA6-85E6-E326BDF7084C}" destId="{1F38D16F-7FB8-43E8-B5D5-BCCD0977F678}" srcOrd="0" destOrd="1" presId="urn:microsoft.com/office/officeart/2005/8/layout/default"/>
    <dgm:cxn modelId="{243519D7-20FB-40E8-B2D2-2CA251B4972D}" srcId="{99EE226E-0A89-4D3F-A2BD-DDD80C77617A}" destId="{2079E9F1-4543-4BE1-889D-95A4D71EA779}" srcOrd="0" destOrd="0" parTransId="{B035C197-6B0F-4C5C-8BBD-E08ADF9088B0}" sibTransId="{06257F52-AE55-46D3-8221-C96707816E01}"/>
    <dgm:cxn modelId="{BE5E14DE-7030-436C-936B-F03E543AF406}" type="presOf" srcId="{C155E00E-358B-4429-B7B6-A9AAF3BA010B}" destId="{76659C41-7F47-405A-AE84-725B526681AF}" srcOrd="0" destOrd="2" presId="urn:microsoft.com/office/officeart/2005/8/layout/default"/>
    <dgm:cxn modelId="{B39679DE-E8D9-47F4-BB13-78945995AB0D}" type="presOf" srcId="{2D02DFC1-BFD5-4277-82AD-8223484DC868}" destId="{76659C41-7F47-405A-AE84-725B526681AF}" srcOrd="0" destOrd="1" presId="urn:microsoft.com/office/officeart/2005/8/layout/default"/>
    <dgm:cxn modelId="{6CD46FE4-195F-4644-A7AC-68F7C99BDF62}" srcId="{99EE226E-0A89-4D3F-A2BD-DDD80C77617A}" destId="{132D1CDF-0C3A-4D19-A9B3-27D955A783B6}" srcOrd="4" destOrd="0" parTransId="{30D4FB0C-8769-4863-9331-C2ED6992F49D}" sibTransId="{2132DA11-66BC-479D-9839-A8E3EBFE7D13}"/>
    <dgm:cxn modelId="{09D958F6-2213-426B-9A99-A037D5438AAA}" type="presOf" srcId="{A6EE3723-BA1E-45E7-924F-BFD759D2D694}" destId="{918CA3B3-CD3A-4195-BD65-DF747CF0343F}" srcOrd="0" destOrd="0" presId="urn:microsoft.com/office/officeart/2005/8/layout/default"/>
    <dgm:cxn modelId="{A5F0BBFE-82BC-40BB-8F7F-37B4C86FC034}" type="presOf" srcId="{E88D5459-9CFD-4CA6-8779-95C1079F9377}" destId="{5F72AC87-E1E2-49EA-A7D1-C9A741070CDC}" srcOrd="0" destOrd="2" presId="urn:microsoft.com/office/officeart/2005/8/layout/default"/>
    <dgm:cxn modelId="{7783E2B8-07DB-4A88-B0B6-D1C3E4EADA9A}" type="presParOf" srcId="{FC47C065-F9D3-4D12-BA65-0AF7F3E962C6}" destId="{4FE07E4F-C4B6-4773-B98E-BECA07DE4B6A}" srcOrd="0" destOrd="0" presId="urn:microsoft.com/office/officeart/2005/8/layout/default"/>
    <dgm:cxn modelId="{7B26850E-AAB3-46F0-818F-9F4DD101CF31}" type="presParOf" srcId="{FC47C065-F9D3-4D12-BA65-0AF7F3E962C6}" destId="{A79099A8-53B6-454E-8A22-D2477E195B16}" srcOrd="1" destOrd="0" presId="urn:microsoft.com/office/officeart/2005/8/layout/default"/>
    <dgm:cxn modelId="{94E6A583-14B5-42C1-A5ED-291462161459}" type="presParOf" srcId="{FC47C065-F9D3-4D12-BA65-0AF7F3E962C6}" destId="{92D7318A-A406-4A21-97D8-3F82EAC64E00}" srcOrd="2" destOrd="0" presId="urn:microsoft.com/office/officeart/2005/8/layout/default"/>
    <dgm:cxn modelId="{3746451B-167A-4B14-A0CA-38BE27969F77}" type="presParOf" srcId="{FC47C065-F9D3-4D12-BA65-0AF7F3E962C6}" destId="{97ABF003-A4D0-4FC6-9632-718972930151}" srcOrd="3" destOrd="0" presId="urn:microsoft.com/office/officeart/2005/8/layout/default"/>
    <dgm:cxn modelId="{78F851DC-AF59-4664-B8F9-B76F822F7BBC}" type="presParOf" srcId="{FC47C065-F9D3-4D12-BA65-0AF7F3E962C6}" destId="{1F38D16F-7FB8-43E8-B5D5-BCCD0977F678}" srcOrd="4" destOrd="0" presId="urn:microsoft.com/office/officeart/2005/8/layout/default"/>
    <dgm:cxn modelId="{36883035-F9E9-4EA8-A86C-1BCF0182BEB6}" type="presParOf" srcId="{FC47C065-F9D3-4D12-BA65-0AF7F3E962C6}" destId="{7A5FE217-0FF8-4899-B701-C1A20172790A}" srcOrd="5" destOrd="0" presId="urn:microsoft.com/office/officeart/2005/8/layout/default"/>
    <dgm:cxn modelId="{EEF98B5D-93F0-4441-B553-A90A3F8D1622}" type="presParOf" srcId="{FC47C065-F9D3-4D12-BA65-0AF7F3E962C6}" destId="{918CA3B3-CD3A-4195-BD65-DF747CF0343F}" srcOrd="6" destOrd="0" presId="urn:microsoft.com/office/officeart/2005/8/layout/default"/>
    <dgm:cxn modelId="{C713A043-27FD-4907-B8B7-4519DDCFE730}" type="presParOf" srcId="{FC47C065-F9D3-4D12-BA65-0AF7F3E962C6}" destId="{3536DBB1-6394-4BC6-A2AA-87156AF1FF91}" srcOrd="7" destOrd="0" presId="urn:microsoft.com/office/officeart/2005/8/layout/default"/>
    <dgm:cxn modelId="{8441D7DE-7C53-4AC1-90CC-48236E9291DA}" type="presParOf" srcId="{FC47C065-F9D3-4D12-BA65-0AF7F3E962C6}" destId="{5F72AC87-E1E2-49EA-A7D1-C9A741070CDC}" srcOrd="8" destOrd="0" presId="urn:microsoft.com/office/officeart/2005/8/layout/default"/>
    <dgm:cxn modelId="{01CB3F45-FB6A-4797-8A1F-7BC6F04469CF}" type="presParOf" srcId="{FC47C065-F9D3-4D12-BA65-0AF7F3E962C6}" destId="{B37040F5-4631-4883-AF15-FC4841562B47}" srcOrd="9" destOrd="0" presId="urn:microsoft.com/office/officeart/2005/8/layout/default"/>
    <dgm:cxn modelId="{974487B7-A1D3-4167-AF83-F61660FB44D5}" type="presParOf" srcId="{FC47C065-F9D3-4D12-BA65-0AF7F3E962C6}" destId="{76659C41-7F47-405A-AE84-725B526681AF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E07E4F-C4B6-4773-B98E-BECA07DE4B6A}">
      <dsp:nvSpPr>
        <dsp:cNvPr id="0" name=""/>
        <dsp:cNvSpPr/>
      </dsp:nvSpPr>
      <dsp:spPr>
        <a:xfrm>
          <a:off x="324290" y="148"/>
          <a:ext cx="2175520" cy="130531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Enhanced Accuracy and Relevance:</a:t>
          </a:r>
          <a:r>
            <a:rPr lang="en-US" sz="1600" kern="1200"/>
            <a:t>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Contextual Relevance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Dynamic Knowledge Integration</a:t>
          </a:r>
          <a:endParaRPr lang="en-US" sz="1200" kern="1200"/>
        </a:p>
      </dsp:txBody>
      <dsp:txXfrm>
        <a:off x="324290" y="148"/>
        <a:ext cx="2175520" cy="1305312"/>
      </dsp:txXfrm>
    </dsp:sp>
    <dsp:sp modelId="{92D7318A-A406-4A21-97D8-3F82EAC64E00}">
      <dsp:nvSpPr>
        <dsp:cNvPr id="0" name=""/>
        <dsp:cNvSpPr/>
      </dsp:nvSpPr>
      <dsp:spPr>
        <a:xfrm>
          <a:off x="2717362" y="148"/>
          <a:ext cx="2175520" cy="130531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Scalability and Efficiency:</a:t>
          </a:r>
          <a:r>
            <a:rPr lang="en-US" sz="1600" kern="1200"/>
            <a:t>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Reduced Compute Costs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Memory Efficiency</a:t>
          </a:r>
          <a:endParaRPr lang="en-US" sz="1200" kern="1200"/>
        </a:p>
      </dsp:txBody>
      <dsp:txXfrm>
        <a:off x="2717362" y="148"/>
        <a:ext cx="2175520" cy="1305312"/>
      </dsp:txXfrm>
    </dsp:sp>
    <dsp:sp modelId="{1F38D16F-7FB8-43E8-B5D5-BCCD0977F678}">
      <dsp:nvSpPr>
        <dsp:cNvPr id="0" name=""/>
        <dsp:cNvSpPr/>
      </dsp:nvSpPr>
      <dsp:spPr>
        <a:xfrm>
          <a:off x="324290" y="1523012"/>
          <a:ext cx="2175520" cy="130531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Improved Content Generation:</a:t>
          </a:r>
          <a:r>
            <a:rPr lang="en-US" sz="1600" kern="1200"/>
            <a:t>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Contextual Richness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Diversity of Responses</a:t>
          </a:r>
          <a:endParaRPr lang="en-US" sz="1200" kern="1200"/>
        </a:p>
      </dsp:txBody>
      <dsp:txXfrm>
        <a:off x="324290" y="1523012"/>
        <a:ext cx="2175520" cy="1305312"/>
      </dsp:txXfrm>
    </dsp:sp>
    <dsp:sp modelId="{918CA3B3-CD3A-4195-BD65-DF747CF0343F}">
      <dsp:nvSpPr>
        <dsp:cNvPr id="0" name=""/>
        <dsp:cNvSpPr/>
      </dsp:nvSpPr>
      <dsp:spPr>
        <a:xfrm>
          <a:off x="2717362" y="1523012"/>
          <a:ext cx="2175520" cy="130531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Flexibility and Adaptability:</a:t>
          </a:r>
          <a:r>
            <a:rPr lang="en-US" sz="1600" kern="1200"/>
            <a:t>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Adaptable to New Domains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Customizable Retrieval Sources</a:t>
          </a:r>
          <a:endParaRPr lang="en-US" sz="1200" kern="1200"/>
        </a:p>
      </dsp:txBody>
      <dsp:txXfrm>
        <a:off x="2717362" y="1523012"/>
        <a:ext cx="2175520" cy="1305312"/>
      </dsp:txXfrm>
    </dsp:sp>
    <dsp:sp modelId="{5F72AC87-E1E2-49EA-A7D1-C9A741070CDC}">
      <dsp:nvSpPr>
        <dsp:cNvPr id="0" name=""/>
        <dsp:cNvSpPr/>
      </dsp:nvSpPr>
      <dsp:spPr>
        <a:xfrm>
          <a:off x="324290" y="3045877"/>
          <a:ext cx="2175520" cy="130531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Enhanced Learning and Understanding:</a:t>
          </a:r>
          <a:r>
            <a:rPr lang="en-US" sz="1600" kern="1200"/>
            <a:t>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Semi-Supervised Learning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Feedback Loops</a:t>
          </a:r>
          <a:endParaRPr lang="en-US" sz="1200" kern="1200"/>
        </a:p>
      </dsp:txBody>
      <dsp:txXfrm>
        <a:off x="324290" y="3045877"/>
        <a:ext cx="2175520" cy="1305312"/>
      </dsp:txXfrm>
    </dsp:sp>
    <dsp:sp modelId="{76659C41-7F47-405A-AE84-725B526681AF}">
      <dsp:nvSpPr>
        <dsp:cNvPr id="0" name=""/>
        <dsp:cNvSpPr/>
      </dsp:nvSpPr>
      <dsp:spPr>
        <a:xfrm>
          <a:off x="2717362" y="3045877"/>
          <a:ext cx="2175520" cy="130531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Error Reduction:</a:t>
          </a:r>
          <a:r>
            <a:rPr lang="en-US" sz="1600" kern="1200"/>
            <a:t>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Error Isolation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/>
            <a:t>Granular Control</a:t>
          </a:r>
          <a:endParaRPr lang="en-US" sz="1200" kern="1200"/>
        </a:p>
      </dsp:txBody>
      <dsp:txXfrm>
        <a:off x="2717362" y="3045877"/>
        <a:ext cx="2175520" cy="13053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8776A7-7067-4D3C-A35A-975222C91645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66E17-3A09-41CF-8A39-285E51A53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92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66E17-3A09-41CF-8A39-285E51A53A1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471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15574-6E19-8394-AAD8-A2AD8378B3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C9CEA8-9D4C-CC38-FF78-8D0A421A5B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C5977-BB5E-0C2F-C965-9B9C42B73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B5444-3790-4C95-B2D0-6791CF8671D6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051D4-0A9E-2E4D-2E7B-55798035E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29197-3D50-2FDB-4045-36C6FCDAA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D7DAB-8314-4F12-A6C2-EB4C46D55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050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3F8AA-FDDC-191C-4D95-E6B2876AB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F439E4-4D96-5FD7-2051-685E5C456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B0212-FCFA-7F69-DC3B-A0E368960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B5444-3790-4C95-B2D0-6791CF8671D6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FDD103-5BB3-1B99-73FA-00F2071B4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40574-4A2E-1729-1FE8-BE7AC8ED4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D7DAB-8314-4F12-A6C2-EB4C46D55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97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F8669E-DD54-6FF3-6910-C968228724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C7694B-D39A-84EC-0C11-0954F0E1DE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2BEFB-214A-794D-E2DC-CB7927628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B5444-3790-4C95-B2D0-6791CF8671D6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FCEB7-91E5-E908-4870-608F52282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9E3F9-2A65-0F2A-5B1A-D7BFF7060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D7DAB-8314-4F12-A6C2-EB4C46D55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43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D4785-AC8A-3DE9-524B-9211BA494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E7DC2-F945-8948-2E24-4A4EC85CD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B147B-87D4-2AC0-2DF8-5D1D343B2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B5444-3790-4C95-B2D0-6791CF8671D6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A8D53-4809-74E6-79B1-EDBDF1723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69732-F431-7BBE-5C02-A8B54053E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D7DAB-8314-4F12-A6C2-EB4C46D55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28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5B6E9-455D-FF61-41B9-B52054324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7C2122-D1D7-96D6-94B3-A6936EB36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07C27-936D-FB1B-5589-F958D4336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B5444-3790-4C95-B2D0-6791CF8671D6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DB53F-2BE9-59AB-F8D6-DDD7E55F5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F50D3-F9C1-F542-4BB1-6D070493F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D7DAB-8314-4F12-A6C2-EB4C46D55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67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C8E0C-E96B-A399-3AE3-E595F7A21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AE11F-7651-BF45-C5D7-C7EC793689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CB50C6-9F09-684B-7DA2-7C14C681F0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7230CB-67DA-ACBD-12A3-90222B8C0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B5444-3790-4C95-B2D0-6791CF8671D6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8B0A3A-F5C0-E75D-5D5A-3D559AE90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CD23BB-1106-B106-10A9-A72FCB5B3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D7DAB-8314-4F12-A6C2-EB4C46D55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714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1145A-0C8C-363D-1B34-CC3A78C7C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9D7F45-AF9A-CAB6-1316-84EA29530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DB0F57-F4F8-4E69-75B8-88D0D8349D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5DC2D9-D02B-ECF1-5751-1A849CF5B9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15D37B-2F92-2E62-3B21-2481C4E9BE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B4353C-DAA5-B022-2B7B-3B8A5CAD5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B5444-3790-4C95-B2D0-6791CF8671D6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A455C2-01CF-8EEF-70D8-EA6FE21CA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82CDED-A029-C37A-6DC0-6ADCFBE36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D7DAB-8314-4F12-A6C2-EB4C46D55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79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0B9D9-B140-FC4C-DEF1-E9C60B96C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A6E1EA-11FE-6B35-0D70-EF85A730C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B5444-3790-4C95-B2D0-6791CF8671D6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CD69BE-98FA-9920-88EA-7DD693172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A01321-3A0B-0705-A7F5-7B94E05F8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D7DAB-8314-4F12-A6C2-EB4C46D55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605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6BE5BC-43D1-8981-DBA7-C8E7ACCAC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B5444-3790-4C95-B2D0-6791CF8671D6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BE176-4146-6365-7C2C-35143B082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51B00-8A72-7E81-465B-34ED36A1C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D7DAB-8314-4F12-A6C2-EB4C46D55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015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734A1-82F4-EC8B-A89B-87AC5D9E1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9011A-8D5E-9D4D-3DC4-459B9EEE7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CB02CD-31F5-C616-F53A-3529F38092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E2CD5B-655D-7797-BDDF-C57A7A8A7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B5444-3790-4C95-B2D0-6791CF8671D6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24EA9F-3E44-3FC2-040F-11C82A8BC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5A6BDB-858F-6ECF-4C97-E537486FB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D7DAB-8314-4F12-A6C2-EB4C46D55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501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AF721-6C8A-3439-3982-38C7A84D9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ACE398-43D2-5919-E338-EFC25D693F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914318-5D26-FECF-11D7-B0E222E79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F51C7-541D-8B83-5983-986E9169F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B5444-3790-4C95-B2D0-6791CF8671D6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04496F-6F17-C864-6CDD-685435E9F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90CECE-4DE4-5A3B-3774-9FA37A2E8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AD7DAB-8314-4F12-A6C2-EB4C46D55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457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972A56-4D73-A6FC-E861-AB59D4825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AE68F8-7F2B-5775-32BB-75F3735B4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0BFE3-F2E9-B920-903D-12BC56C20B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B5444-3790-4C95-B2D0-6791CF8671D6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47097-583B-83E7-5F2B-60198AE80F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3581F-2625-7F71-FBE5-24BBD2558C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AD7DAB-8314-4F12-A6C2-EB4C46D55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910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8FD54B-BD81-0253-1DA2-BB854AA168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136" r="-1" b="5573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8A5C34-3FE1-78CE-77C8-7A3553323B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 fontScale="90000"/>
          </a:bodyPr>
          <a:lstStyle/>
          <a:p>
            <a:r>
              <a:rPr lang="en-US" sz="6600" dirty="0">
                <a:solidFill>
                  <a:schemeClr val="bg1"/>
                </a:solidFill>
                <a:latin typeface="HK Grotesk Bold"/>
              </a:rPr>
              <a:t>Analyzing and Understanding the RAG (Retrieval-Augmented Generation)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B04DFF-E06C-1A83-35D1-639D683895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Kiran Kumar Athimoolam </a:t>
            </a:r>
          </a:p>
          <a:p>
            <a:r>
              <a:rPr lang="en-US" dirty="0">
                <a:solidFill>
                  <a:schemeClr val="bg1"/>
                </a:solidFill>
              </a:rPr>
              <a:t>Nagendra Hegde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206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Slide Background">
            <a:extLst>
              <a:ext uri="{FF2B5EF4-FFF2-40B4-BE49-F238E27FC236}">
                <a16:creationId xmlns:a16="http://schemas.microsoft.com/office/drawing/2014/main" id="{E4935D0D-E20E-4055-B7E8-DB9A74346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6D98247-274C-4F2C-9D84-97766CA07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26962" y="0"/>
            <a:ext cx="7465038" cy="6858000"/>
          </a:xfrm>
          <a:prstGeom prst="rect">
            <a:avLst/>
          </a:prstGeom>
          <a:ln>
            <a:noFill/>
          </a:ln>
          <a:effectLst>
            <a:outerShdw blurRad="393700" dist="330200" dir="8820000" sx="90000" sy="90000" algn="t" rotWithShape="0">
              <a:srgbClr val="000000">
                <a:alpha val="2666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3FCCD1-CDBF-01E8-9788-2EEC05CA6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3360" y="762001"/>
            <a:ext cx="5623184" cy="1705154"/>
          </a:xfrm>
        </p:spPr>
        <p:txBody>
          <a:bodyPr anchor="ctr">
            <a:normAutofit/>
          </a:bodyPr>
          <a:lstStyle/>
          <a:p>
            <a:r>
              <a:rPr lang="en-US" sz="4000"/>
              <a:t>Initializing Hugging Face Pipeline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5FC703-04C3-FFF0-DD8C-E9BC0245B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73" y="4800113"/>
            <a:ext cx="3995937" cy="10266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F45C19-DA8C-1E83-156F-BECA6BF85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73" y="762001"/>
            <a:ext cx="4079816" cy="79201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EDE7E-5E73-D8C3-F45D-DAA4BF695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360" y="2467155"/>
            <a:ext cx="5623177" cy="3769834"/>
          </a:xfrm>
        </p:spPr>
        <p:txBody>
          <a:bodyPr anchor="ctr">
            <a:normAutofit/>
          </a:bodyPr>
          <a:lstStyle/>
          <a:p>
            <a:r>
              <a:rPr lang="en-US" sz="2000" dirty="0"/>
              <a:t>Tokenizer Initialization</a:t>
            </a:r>
          </a:p>
          <a:p>
            <a:r>
              <a:rPr lang="en-US" sz="2000" dirty="0"/>
              <a:t>Text Generation Pipeline Setup</a:t>
            </a:r>
          </a:p>
          <a:p>
            <a:r>
              <a:rPr lang="en-US" sz="2000" dirty="0"/>
              <a:t>Configured for Consistency and Quality</a:t>
            </a:r>
          </a:p>
          <a:p>
            <a:r>
              <a:rPr lang="en-US" sz="2000" dirty="0" err="1"/>
              <a:t>LLaMA</a:t>
            </a:r>
            <a:r>
              <a:rPr lang="en-US" sz="2000" dirty="0"/>
              <a:t> Model Integration into </a:t>
            </a:r>
            <a:r>
              <a:rPr lang="en-US" sz="2000" dirty="0" err="1"/>
              <a:t>LangChain</a:t>
            </a:r>
            <a:endParaRPr 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F13E14-5ADF-7012-8342-A20C60AB0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73" y="2151519"/>
            <a:ext cx="3926782" cy="220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888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1E7273E-E5A3-4B1D-BE3E-56F045D92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defTabSz="457200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E3A792-C12A-0D47-6D99-DDFB076FB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156" y="365125"/>
            <a:ext cx="5827643" cy="1433433"/>
          </a:xfrm>
        </p:spPr>
        <p:txBody>
          <a:bodyPr anchor="b">
            <a:normAutofit/>
          </a:bodyPr>
          <a:lstStyle/>
          <a:p>
            <a:r>
              <a:rPr lang="en-US"/>
              <a:t>RetrievalQA Chain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7ACD62-A103-6354-3AEA-6B0D95F7B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49" y="840407"/>
            <a:ext cx="3940444" cy="13580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B7BBF4-2A07-736F-CBF4-24C612454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47" y="2887751"/>
            <a:ext cx="3940445" cy="10889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714D92-CC50-48EE-BB82-5B576815C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48" y="4567562"/>
            <a:ext cx="3940445" cy="152294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7BC47-48AE-F695-32A8-1DB356B1A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6156" y="2055813"/>
            <a:ext cx="5827644" cy="4121149"/>
          </a:xfrm>
        </p:spPr>
        <p:txBody>
          <a:bodyPr anchor="t">
            <a:normAutofit/>
          </a:bodyPr>
          <a:lstStyle/>
          <a:p>
            <a:r>
              <a:rPr lang="en-US" sz="2000"/>
              <a:t>Vector Store Initialization</a:t>
            </a:r>
          </a:p>
          <a:p>
            <a:r>
              <a:rPr lang="en-US" sz="2000"/>
              <a:t>Metadata Configuration</a:t>
            </a:r>
          </a:p>
          <a:p>
            <a:r>
              <a:rPr lang="en-US" sz="2000"/>
              <a:t>Embedding Model Association</a:t>
            </a:r>
          </a:p>
          <a:p>
            <a:r>
              <a:rPr lang="en-US" sz="2000"/>
              <a:t>RetrievalQA Pipeline Setup</a:t>
            </a:r>
          </a:p>
          <a:p>
            <a:r>
              <a:rPr lang="en-US" sz="2000"/>
              <a:t>Configuration of Chain Type</a:t>
            </a:r>
          </a:p>
          <a:p>
            <a:r>
              <a:rPr lang="en-US" sz="2000"/>
              <a:t>Integrates Vector Store as Retriever</a:t>
            </a:r>
          </a:p>
        </p:txBody>
      </p:sp>
    </p:spTree>
    <p:extLst>
      <p:ext uri="{BB962C8B-B14F-4D97-AF65-F5344CB8AC3E}">
        <p14:creationId xmlns:p14="http://schemas.microsoft.com/office/powerpoint/2010/main" val="2648135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ABBFF9-37EA-A2F2-C550-A59056E8E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Let's begin asking questions!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294CDC-ACDA-8545-37C5-AA733187E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491" y="3644727"/>
            <a:ext cx="6761018" cy="15771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50E71B-9161-144B-6733-7C1B81B5C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37" y="2303736"/>
            <a:ext cx="9960926" cy="1045896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03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6D32B-52DB-D0D2-813F-0EAEAA37E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 sz="3700">
                <a:solidFill>
                  <a:schemeClr val="bg1"/>
                </a:solidFill>
              </a:rPr>
              <a:t>Advantages of RAG in LLM</a:t>
            </a:r>
          </a:p>
        </p:txBody>
      </p:sp>
      <p:grpSp>
        <p:nvGrpSpPr>
          <p:cNvPr id="65" name="Graphic 38">
            <a:extLst>
              <a:ext uri="{FF2B5EF4-FFF2-40B4-BE49-F238E27FC236}">
                <a16:creationId xmlns:a16="http://schemas.microsoft.com/office/drawing/2014/main" id="{9742E72B-7FDB-4BC3-84CE-9A8675647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6583" y="975545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E41CB4E-1ACC-413B-9806-FF276C0F0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9B54E44-06C0-461C-A803-0F535321A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8" name="Oval 67">
            <a:extLst>
              <a:ext uri="{FF2B5EF4-FFF2-40B4-BE49-F238E27FC236}">
                <a16:creationId xmlns:a16="http://schemas.microsoft.com/office/drawing/2014/main" id="{09645E15-CD1B-4EAA-B2F2-D41E53CA4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C571069-A359-469A-98CD-9458DBAA0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4752208"/>
            <a:ext cx="365021" cy="36502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1" name="Picture 30" descr="A close up of a colorful swirl&#10;&#10;Description automatically generated">
            <a:extLst>
              <a:ext uri="{FF2B5EF4-FFF2-40B4-BE49-F238E27FC236}">
                <a16:creationId xmlns:a16="http://schemas.microsoft.com/office/drawing/2014/main" id="{29F5D293-9896-5099-0F57-8290FEB396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1526293" y="2429145"/>
            <a:ext cx="3555043" cy="1999711"/>
          </a:xfrm>
          <a:prstGeom prst="rect">
            <a:avLst/>
          </a:prstGeom>
        </p:spPr>
      </p:pic>
      <p:grpSp>
        <p:nvGrpSpPr>
          <p:cNvPr id="70" name="Graphic 4">
            <a:extLst>
              <a:ext uri="{FF2B5EF4-FFF2-40B4-BE49-F238E27FC236}">
                <a16:creationId xmlns:a16="http://schemas.microsoft.com/office/drawing/2014/main" id="{A61BDD87-32CE-4DE2-AAE1-62C2F4793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4903343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F0F3645-6645-44FD-A4C7-06D41C0991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5458736-D4A2-40D4-9420-C40AEB2AB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68FA6A4-209B-443A-9CF2-FFDC90EC3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EB0A6C9-E0F4-403E-8FB7-5FF4F1F64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DA5950E-75DA-4E34-99EB-8982548700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F609E6F-709D-42D6-8E54-91E37E2B1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C4707FB-9E68-4EBA-A4E0-4516F1506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799771A-5CA8-4CCE-B4F5-FE8C20379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61D636C-9A38-466B-BD92-39795F493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99F3BD6-49A2-4D64-A3C0-8EFCEF9D9D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4ABC753B-C028-4FCD-9D53-2BDBB2644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A8F316F-3B46-4F37-AB8C-E69368303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636F8A8-BD35-4E0B-901B-1589A0534D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F6524E1E-D1F1-0A3E-5642-8CE11BFCB7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497770"/>
              </p:ext>
            </p:extLst>
          </p:nvPr>
        </p:nvGraphicFramePr>
        <p:xfrm>
          <a:off x="5956783" y="1747592"/>
          <a:ext cx="521717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 descr="A llama wearing a scarf">
            <a:extLst>
              <a:ext uri="{FF2B5EF4-FFF2-40B4-BE49-F238E27FC236}">
                <a16:creationId xmlns:a16="http://schemas.microsoft.com/office/drawing/2014/main" id="{4DB5E265-927A-E334-E98F-02220D1B08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924" y="2398162"/>
            <a:ext cx="3621779" cy="202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486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robot with headphones&#10;&#10;Description automatically generated">
            <a:extLst>
              <a:ext uri="{FF2B5EF4-FFF2-40B4-BE49-F238E27FC236}">
                <a16:creationId xmlns:a16="http://schemas.microsoft.com/office/drawing/2014/main" id="{A43FE3A6-9192-679F-632A-7B7CF56800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8" r="10573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8409E-7C83-B547-7701-57A3CD7D0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dirty="0">
                <a:ln w="22225">
                  <a:solidFill>
                    <a:srgbClr val="FFFFFF"/>
                  </a:solidFill>
                </a:ln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CBE11-248A-174A-9F00-902EB5DB2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2265037"/>
            <a:ext cx="5257800" cy="5148540"/>
          </a:xfrm>
        </p:spPr>
        <p:txBody>
          <a:bodyPr>
            <a:normAutofit/>
          </a:bodyPr>
          <a:lstStyle/>
          <a:p>
            <a:r>
              <a:rPr lang="en-US" sz="2000" dirty="0"/>
              <a:t>These advantages make the RAG approach a powerful paradigm in the development of LLMs, especially for applications requiring high accuracy, up-to-date information, and contextually rich responses in diverse domains.</a:t>
            </a:r>
          </a:p>
          <a:p>
            <a:r>
              <a:rPr lang="en-US" sz="2000" dirty="0"/>
              <a:t> The ability to combine the strengths of retrieval-based methods with the generative capabilities of LLMs is what sets this architecture apart and defines its utility in advanced NLP tasks.</a:t>
            </a:r>
          </a:p>
        </p:txBody>
      </p:sp>
    </p:spTree>
    <p:extLst>
      <p:ext uri="{BB962C8B-B14F-4D97-AF65-F5344CB8AC3E}">
        <p14:creationId xmlns:p14="http://schemas.microsoft.com/office/powerpoint/2010/main" val="4080881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cubes with a light in the center">
            <a:extLst>
              <a:ext uri="{FF2B5EF4-FFF2-40B4-BE49-F238E27FC236}">
                <a16:creationId xmlns:a16="http://schemas.microsoft.com/office/drawing/2014/main" id="{CCD38F7C-9026-33F8-D8DE-6000EBECB2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3" r="13" b="13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AB1463-7009-488A-094E-1461A7BC3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815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6CEF46-27AD-9845-418F-D952CA126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>
                <a:latin typeface="HK Grotesk Bold"/>
              </a:rPr>
              <a:t>Introduction</a:t>
            </a:r>
            <a:endParaRPr lang="en-US" sz="5400"/>
          </a:p>
        </p:txBody>
      </p:sp>
      <p:pic>
        <p:nvPicPr>
          <p:cNvPr id="5" name="Picture 4" descr="Magnifying glass on clear background">
            <a:extLst>
              <a:ext uri="{FF2B5EF4-FFF2-40B4-BE49-F238E27FC236}">
                <a16:creationId xmlns:a16="http://schemas.microsoft.com/office/drawing/2014/main" id="{CA071F0A-AFB1-0DD2-9350-C790F10CC4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74" r="14194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4B58E-F461-6916-49C2-F048E9F43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Overview of the RAG (Retrieval-Augmented Generation) approach in Natural Language Processing.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Purpose: To embed documents, perform similarity search, and generate textual responses based on queries.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Tools and Libraries: Utilizes Python with libraries like Hugging Face Transformers, Pinecone, </a:t>
            </a:r>
            <a:r>
              <a:rPr lang="en-US" sz="2000" dirty="0" err="1"/>
              <a:t>LangChain</a:t>
            </a:r>
            <a:r>
              <a:rPr lang="en-US" sz="2000" dirty="0"/>
              <a:t>, and more.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Objective: To understand each part of RAG and its role as LLM in generating textual response.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83968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C35609-04F8-5948-24CD-5E3528F6B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Retrieva</a:t>
            </a:r>
            <a:r>
              <a:rPr lang="en-US" sz="4000" dirty="0">
                <a:solidFill>
                  <a:srgbClr val="FFFFFF"/>
                </a:solidFill>
              </a:rPr>
              <a:t>l-Augmented Generation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diagram of a chatbot&#10;&#10;Description automatically generated">
            <a:extLst>
              <a:ext uri="{FF2B5EF4-FFF2-40B4-BE49-F238E27FC236}">
                <a16:creationId xmlns:a16="http://schemas.microsoft.com/office/drawing/2014/main" id="{5EA20093-6340-381B-8DE1-D342ADCCF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28" y="1523210"/>
            <a:ext cx="7225748" cy="381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855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63233-3FF7-441F-9988-354AA7360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chemeClr val="bg1"/>
                </a:solidFill>
              </a:rPr>
              <a:t>Environment Setup and Dependency Installation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AD42DD4-86F6-4FD2-869F-32D35E310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1037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5744 h 274629"/>
              <a:gd name="connsiteX2" fmla="*/ 924829 w 1170294"/>
              <a:gd name="connsiteY2" fmla="*/ 0 h 274629"/>
              <a:gd name="connsiteX3" fmla="*/ 1170294 w 1170294"/>
              <a:gd name="connsiteY3" fmla="*/ 24546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577 h 274629"/>
              <a:gd name="connsiteX11" fmla="*/ 215168 w 1170294"/>
              <a:gd name="connsiteY11" fmla="*/ 23574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5744"/>
                </a:lnTo>
                <a:lnTo>
                  <a:pt x="924829" y="0"/>
                </a:lnTo>
                <a:lnTo>
                  <a:pt x="1170294" y="24546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577"/>
                </a:lnTo>
                <a:lnTo>
                  <a:pt x="215168" y="235744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C36B8C5-0DEB-41B5-911D-572E2E835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16069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8174 h 274629"/>
              <a:gd name="connsiteX2" fmla="*/ 924829 w 1170294"/>
              <a:gd name="connsiteY2" fmla="*/ 0 h 274629"/>
              <a:gd name="connsiteX3" fmla="*/ 1170294 w 1170294"/>
              <a:gd name="connsiteY3" fmla="*/ 24789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789 h 274629"/>
              <a:gd name="connsiteX11" fmla="*/ 215168 w 1170294"/>
              <a:gd name="connsiteY11" fmla="*/ 23817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8174"/>
                </a:lnTo>
                <a:lnTo>
                  <a:pt x="924829" y="0"/>
                </a:lnTo>
                <a:lnTo>
                  <a:pt x="1170294" y="24789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789"/>
                </a:lnTo>
                <a:lnTo>
                  <a:pt x="215168" y="2381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5DC987A-A8C7-4C23-9BF5-33E9F6F21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6766" y="2256427"/>
            <a:ext cx="10855283" cy="3963398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213F2CF-C6DF-4CE1-A6F0-E3B1BFBB0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256427"/>
            <a:ext cx="10853849" cy="3955009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325C15-4820-4911-B66E-A5F917CFA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5106" y="2125615"/>
            <a:ext cx="10855283" cy="397476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2EE2C09-44FA-F366-DEA4-4C08ABDCC4C0}"/>
              </a:ext>
            </a:extLst>
          </p:cNvPr>
          <p:cNvSpPr txBox="1">
            <a:spLocks/>
          </p:cNvSpPr>
          <p:nvPr/>
        </p:nvSpPr>
        <p:spPr>
          <a:xfrm>
            <a:off x="6285151" y="2425606"/>
            <a:ext cx="4791819" cy="2478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022" indent="-176022" defTabSz="704088">
              <a:spcBef>
                <a:spcPts val="770"/>
              </a:spcBef>
            </a:pPr>
            <a:r>
              <a: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Environment Encoding Configuration: Ensures UTF-8 encoding to handle special characters and multiple languages.</a:t>
            </a:r>
          </a:p>
          <a:p>
            <a:pPr marL="176022" indent="-176022" defTabSz="704088">
              <a:spcBef>
                <a:spcPts val="770"/>
              </a:spcBef>
            </a:pPr>
            <a:r>
              <a: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Dependency Installation:</a:t>
            </a:r>
          </a:p>
          <a:p>
            <a:pPr marL="176022" indent="-176022" defTabSz="704088">
              <a:spcBef>
                <a:spcPts val="770"/>
              </a:spcBef>
            </a:pPr>
            <a:r>
              <a: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Uses libraries such as transformers, sentence-transformers, pinecone-client, and others for model operations and vector storage.</a:t>
            </a:r>
          </a:p>
          <a:p>
            <a:pPr marL="176022" indent="-176022" defTabSz="704088">
              <a:spcBef>
                <a:spcPts val="770"/>
              </a:spcBef>
            </a:pPr>
            <a:r>
              <a: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 libraries help in embedding, searching, and language model operations.</a:t>
            </a:r>
          </a:p>
          <a:p>
            <a:endParaRPr lang="en-US" sz="150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F6A54D3D-DBBF-5263-4544-90ECB91EC379}"/>
              </a:ext>
            </a:extLst>
          </p:cNvPr>
          <p:cNvSpPr/>
          <p:nvPr/>
        </p:nvSpPr>
        <p:spPr>
          <a:xfrm>
            <a:off x="2149815" y="2425605"/>
            <a:ext cx="3697786" cy="3049051"/>
          </a:xfrm>
          <a:custGeom>
            <a:avLst/>
            <a:gdLst/>
            <a:ahLst/>
            <a:cxnLst/>
            <a:rect l="l" t="t" r="r" b="b"/>
            <a:pathLst>
              <a:path w="7696073" h="6345884">
                <a:moveTo>
                  <a:pt x="0" y="0"/>
                </a:moveTo>
                <a:lnTo>
                  <a:pt x="7696072" y="0"/>
                </a:lnTo>
                <a:lnTo>
                  <a:pt x="7696072" y="6345884"/>
                </a:lnTo>
                <a:lnTo>
                  <a:pt x="0" y="63458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07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9C32BD-7F40-E585-EA67-AFC89FEE5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chemeClr val="bg1"/>
                </a:solidFill>
              </a:rPr>
              <a:t>Embed Model Initialization and Embedding Documents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AD42DD4-86F6-4FD2-869F-32D35E310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81037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5744 h 274629"/>
              <a:gd name="connsiteX2" fmla="*/ 924829 w 1170294"/>
              <a:gd name="connsiteY2" fmla="*/ 0 h 274629"/>
              <a:gd name="connsiteX3" fmla="*/ 1170294 w 1170294"/>
              <a:gd name="connsiteY3" fmla="*/ 24546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577 h 274629"/>
              <a:gd name="connsiteX11" fmla="*/ 215168 w 1170294"/>
              <a:gd name="connsiteY11" fmla="*/ 23574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5744"/>
                </a:lnTo>
                <a:lnTo>
                  <a:pt x="924829" y="0"/>
                </a:lnTo>
                <a:lnTo>
                  <a:pt x="1170294" y="24546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577"/>
                </a:lnTo>
                <a:lnTo>
                  <a:pt x="215168" y="235744"/>
                </a:ln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C36B8C5-0DEB-41B5-911D-572E2E835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16069"/>
            <a:ext cx="1170294" cy="274629"/>
          </a:xfrm>
          <a:custGeom>
            <a:avLst/>
            <a:gdLst>
              <a:gd name="connsiteX0" fmla="*/ 453342 w 1170294"/>
              <a:gd name="connsiteY0" fmla="*/ 0 h 274629"/>
              <a:gd name="connsiteX1" fmla="*/ 689085 w 1170294"/>
              <a:gd name="connsiteY1" fmla="*/ 238174 h 274629"/>
              <a:gd name="connsiteX2" fmla="*/ 924829 w 1170294"/>
              <a:gd name="connsiteY2" fmla="*/ 0 h 274629"/>
              <a:gd name="connsiteX3" fmla="*/ 1170294 w 1170294"/>
              <a:gd name="connsiteY3" fmla="*/ 247895 h 274629"/>
              <a:gd name="connsiteX4" fmla="*/ 1153282 w 1170294"/>
              <a:gd name="connsiteY4" fmla="*/ 264908 h 274629"/>
              <a:gd name="connsiteX5" fmla="*/ 924829 w 1170294"/>
              <a:gd name="connsiteY5" fmla="*/ 38885 h 274629"/>
              <a:gd name="connsiteX6" fmla="*/ 689085 w 1170294"/>
              <a:gd name="connsiteY6" fmla="*/ 274629 h 274629"/>
              <a:gd name="connsiteX7" fmla="*/ 453342 w 1170294"/>
              <a:gd name="connsiteY7" fmla="*/ 38885 h 274629"/>
              <a:gd name="connsiteX8" fmla="*/ 215168 w 1170294"/>
              <a:gd name="connsiteY8" fmla="*/ 274629 h 274629"/>
              <a:gd name="connsiteX9" fmla="*/ 0 w 1170294"/>
              <a:gd name="connsiteY9" fmla="*/ 59462 h 274629"/>
              <a:gd name="connsiteX10" fmla="*/ 0 w 1170294"/>
              <a:gd name="connsiteY10" fmla="*/ 20789 h 274629"/>
              <a:gd name="connsiteX11" fmla="*/ 215168 w 1170294"/>
              <a:gd name="connsiteY11" fmla="*/ 238174 h 27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94" h="274629">
                <a:moveTo>
                  <a:pt x="453342" y="0"/>
                </a:moveTo>
                <a:lnTo>
                  <a:pt x="689085" y="238174"/>
                </a:lnTo>
                <a:lnTo>
                  <a:pt x="924829" y="0"/>
                </a:lnTo>
                <a:lnTo>
                  <a:pt x="1170294" y="247895"/>
                </a:lnTo>
                <a:lnTo>
                  <a:pt x="1153282" y="264908"/>
                </a:lnTo>
                <a:lnTo>
                  <a:pt x="924829" y="38885"/>
                </a:lnTo>
                <a:lnTo>
                  <a:pt x="689085" y="274629"/>
                </a:lnTo>
                <a:lnTo>
                  <a:pt x="453342" y="38885"/>
                </a:lnTo>
                <a:lnTo>
                  <a:pt x="215168" y="274629"/>
                </a:lnTo>
                <a:lnTo>
                  <a:pt x="0" y="59462"/>
                </a:lnTo>
                <a:lnTo>
                  <a:pt x="0" y="20789"/>
                </a:lnTo>
                <a:lnTo>
                  <a:pt x="215168" y="2381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DC987A-A8C7-4C23-9BF5-33E9F6F21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6766" y="2256427"/>
            <a:ext cx="10855283" cy="3963398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13F2CF-C6DF-4CE1-A6F0-E3B1BFBB0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256427"/>
            <a:ext cx="10853849" cy="3955009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4325C15-4820-4911-B66E-A5F917CFA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5106" y="2125615"/>
            <a:ext cx="10855283" cy="3974760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AC90F-4DE7-F0D6-9D6E-5DAAFAA4013D}"/>
              </a:ext>
            </a:extLst>
          </p:cNvPr>
          <p:cNvSpPr>
            <a:spLocks/>
          </p:cNvSpPr>
          <p:nvPr/>
        </p:nvSpPr>
        <p:spPr>
          <a:xfrm>
            <a:off x="2245489" y="2527014"/>
            <a:ext cx="3259615" cy="327016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 defTabSz="685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 Selection: Uses 'sentence-transformers/all-MiniLM-L6-v2' for creating document embeddings.</a:t>
            </a:r>
          </a:p>
          <a:p>
            <a:pPr marL="285750" indent="-285750" defTabSz="685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 Purpose: Converts textual documents into dense vector representations (embeddings).</a:t>
            </a:r>
          </a:p>
          <a:p>
            <a:pPr marL="285750" indent="-285750" defTabSz="685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Process: Embeds the documents and displays the number of embeddings and their dimensionality.</a:t>
            </a:r>
          </a:p>
          <a:p>
            <a:pPr marL="285750" indent="-285750" defTabSz="6858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5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 Overview: Shows that each document is transformed into a consistent vector form.</a:t>
            </a:r>
            <a:endParaRPr lang="en-US" dirty="0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236B6F73-7F63-74BA-3706-0F879110ACFD}"/>
              </a:ext>
            </a:extLst>
          </p:cNvPr>
          <p:cNvSpPr/>
          <p:nvPr/>
        </p:nvSpPr>
        <p:spPr>
          <a:xfrm>
            <a:off x="6379721" y="2425605"/>
            <a:ext cx="3768558" cy="1471532"/>
          </a:xfrm>
          <a:custGeom>
            <a:avLst/>
            <a:gdLst/>
            <a:ahLst/>
            <a:cxnLst/>
            <a:rect l="l" t="t" r="r" b="b"/>
            <a:pathLst>
              <a:path w="9701845" h="3788339">
                <a:moveTo>
                  <a:pt x="0" y="0"/>
                </a:moveTo>
                <a:lnTo>
                  <a:pt x="9701845" y="0"/>
                </a:lnTo>
                <a:lnTo>
                  <a:pt x="9701845" y="3788339"/>
                </a:lnTo>
                <a:lnTo>
                  <a:pt x="0" y="3788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59092FE4-E8EA-2C87-79BD-19188FDB6A01}"/>
              </a:ext>
            </a:extLst>
          </p:cNvPr>
          <p:cNvSpPr/>
          <p:nvPr/>
        </p:nvSpPr>
        <p:spPr>
          <a:xfrm>
            <a:off x="6379721" y="4013569"/>
            <a:ext cx="3822283" cy="1550720"/>
          </a:xfrm>
          <a:custGeom>
            <a:avLst/>
            <a:gdLst/>
            <a:ahLst/>
            <a:cxnLst/>
            <a:rect l="l" t="t" r="r" b="b"/>
            <a:pathLst>
              <a:path w="9701845" h="3936089">
                <a:moveTo>
                  <a:pt x="0" y="0"/>
                </a:moveTo>
                <a:lnTo>
                  <a:pt x="9701845" y="0"/>
                </a:lnTo>
                <a:lnTo>
                  <a:pt x="9701845" y="3936089"/>
                </a:lnTo>
                <a:lnTo>
                  <a:pt x="0" y="3936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734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BD54C-2CA5-A95F-7D4B-79C8CB216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lang="en-US" sz="4000"/>
              <a:t>Pinecone – Vector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C1D0C-3457-6A02-1D46-3ACC893E5200}"/>
              </a:ext>
            </a:extLst>
          </p:cNvPr>
          <p:cNvSpPr>
            <a:spLocks/>
          </p:cNvSpPr>
          <p:nvPr/>
        </p:nvSpPr>
        <p:spPr>
          <a:xfrm>
            <a:off x="1468995" y="2137228"/>
            <a:ext cx="4059860" cy="373379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 defTabSz="77724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3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Connects to the Pinecone service using an API key, databases. enabling operations on vector </a:t>
            </a:r>
          </a:p>
          <a:p>
            <a:pPr marL="285750" indent="-285750" defTabSz="77724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3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Wait for </a:t>
            </a:r>
            <a:r>
              <a:rPr lang="en-US" sz="153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Readiness:Use</a:t>
            </a:r>
            <a:r>
              <a:rPr lang="en-US" sz="153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loop to wait until the index is fully initialized and ready for use.</a:t>
            </a:r>
          </a:p>
          <a:p>
            <a:pPr marL="285750" indent="-285750" defTabSz="77724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3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Connect and Access </a:t>
            </a:r>
            <a:r>
              <a:rPr lang="en-US" sz="153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Index:Connect</a:t>
            </a:r>
            <a:r>
              <a:rPr lang="en-US" sz="153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the index and print its current statistics for verification and monitoring.</a:t>
            </a:r>
            <a:endParaRPr lang="en-US" dirty="0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5C39D85-21B4-A9BF-533A-4C34517E7032}"/>
              </a:ext>
            </a:extLst>
          </p:cNvPr>
          <p:cNvSpPr/>
          <p:nvPr/>
        </p:nvSpPr>
        <p:spPr>
          <a:xfrm>
            <a:off x="6095998" y="2133599"/>
            <a:ext cx="4742393" cy="3100795"/>
          </a:xfrm>
          <a:custGeom>
            <a:avLst/>
            <a:gdLst/>
            <a:ahLst/>
            <a:cxnLst/>
            <a:rect l="l" t="t" r="r" b="b"/>
            <a:pathLst>
              <a:path w="9533949" h="6233736">
                <a:moveTo>
                  <a:pt x="0" y="0"/>
                </a:moveTo>
                <a:lnTo>
                  <a:pt x="9533949" y="0"/>
                </a:lnTo>
                <a:lnTo>
                  <a:pt x="9533949" y="6233736"/>
                </a:lnTo>
                <a:lnTo>
                  <a:pt x="0" y="62337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121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24C3E6-5E40-0AC0-53A6-523AC7197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/>
              <a:t>Document Preprocessing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09AFF-A09D-D95F-69DF-865C3B0F6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919" y="2517349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US" sz="2000"/>
              <a:t>Automated Document Loading</a:t>
            </a:r>
          </a:p>
          <a:p>
            <a:r>
              <a:rPr lang="en-US" sz="2000"/>
              <a:t>Robust Text Extraction</a:t>
            </a:r>
          </a:p>
          <a:p>
            <a:r>
              <a:rPr lang="en-US" sz="2000"/>
              <a:t>Efficient Text Chunking</a:t>
            </a:r>
          </a:p>
          <a:p>
            <a:r>
              <a:rPr lang="en-US" sz="2000"/>
              <a:t>Context Preservation in Chunks</a:t>
            </a:r>
          </a:p>
          <a:p>
            <a:r>
              <a:rPr lang="en-US" sz="2000"/>
              <a:t>Preparation for NLP Pipelines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D2F400-DA12-A225-39E9-7D4243DED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505" y="3176974"/>
            <a:ext cx="6291850" cy="229652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62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386FB5-4BB9-5887-CBA2-1F338DA9A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Embedding and Data Insertion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08329-A472-8C89-D38A-C3644A561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5" cy="2454300"/>
          </a:xfrm>
        </p:spPr>
        <p:txBody>
          <a:bodyPr>
            <a:normAutofit/>
          </a:bodyPr>
          <a:lstStyle/>
          <a:p>
            <a:r>
              <a:rPr lang="en-US" sz="1900">
                <a:solidFill>
                  <a:schemeClr val="bg1">
                    <a:alpha val="80000"/>
                  </a:schemeClr>
                </a:solidFill>
              </a:rPr>
              <a:t>Efficient Batch Processing</a:t>
            </a:r>
          </a:p>
          <a:p>
            <a:r>
              <a:rPr lang="en-US" sz="1900">
                <a:solidFill>
                  <a:schemeClr val="bg1">
                    <a:alpha val="80000"/>
                  </a:schemeClr>
                </a:solidFill>
              </a:rPr>
              <a:t>Semantic Embedding of Text</a:t>
            </a:r>
          </a:p>
          <a:p>
            <a:r>
              <a:rPr lang="en-US" sz="1900">
                <a:solidFill>
                  <a:schemeClr val="bg1">
                    <a:alpha val="80000"/>
                  </a:schemeClr>
                </a:solidFill>
              </a:rPr>
              <a:t>Metadata Extraction and Association</a:t>
            </a:r>
          </a:p>
          <a:p>
            <a:r>
              <a:rPr lang="en-US" sz="1900">
                <a:solidFill>
                  <a:schemeClr val="bg1">
                    <a:alpha val="80000"/>
                  </a:schemeClr>
                </a:solidFill>
              </a:rPr>
              <a:t>Vector Database Indexing</a:t>
            </a:r>
          </a:p>
          <a:p>
            <a:r>
              <a:rPr lang="en-US" sz="1900">
                <a:solidFill>
                  <a:schemeClr val="bg1">
                    <a:alpha val="80000"/>
                  </a:schemeClr>
                </a:solidFill>
              </a:rPr>
              <a:t>Preparation for Advanced NLP and Search Applications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A24C6D-F95A-2247-5D40-04CADDE03A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793" b="-2"/>
          <a:stretch/>
        </p:blipFill>
        <p:spPr>
          <a:xfrm>
            <a:off x="6483911" y="1429488"/>
            <a:ext cx="4485151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236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EBFA83-D4DB-4CA0-B229-9E44634D7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A515A1-4D80-430E-BE0A-71A290516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4987BF-DA72-6E2D-C31E-5653FC1BE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7016" y="905011"/>
            <a:ext cx="4589328" cy="1889135"/>
          </a:xfrm>
        </p:spPr>
        <p:txBody>
          <a:bodyPr anchor="b">
            <a:normAutofit/>
          </a:bodyPr>
          <a:lstStyle/>
          <a:p>
            <a:r>
              <a:rPr lang="en-US" dirty="0"/>
              <a:t>Initializing Hugging Face Pipeline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0D71081-4274-AFE0-3845-92CDD1BB3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877" y="895610"/>
            <a:ext cx="4966207" cy="505802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576B4-5918-9E07-8438-203A070C6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7016" y="2965592"/>
            <a:ext cx="4589328" cy="2987397"/>
          </a:xfrm>
        </p:spPr>
        <p:txBody>
          <a:bodyPr>
            <a:normAutofit/>
          </a:bodyPr>
          <a:lstStyle/>
          <a:p>
            <a:r>
              <a:rPr lang="en-US" sz="1800" dirty="0"/>
              <a:t>Model and Device Configuration</a:t>
            </a:r>
          </a:p>
          <a:p>
            <a:r>
              <a:rPr lang="en-US" sz="1800" dirty="0"/>
              <a:t>Memory-Efficient Model Loading</a:t>
            </a:r>
          </a:p>
          <a:p>
            <a:r>
              <a:rPr lang="en-US" sz="1800" dirty="0"/>
              <a:t>Authentication and Configuration</a:t>
            </a:r>
          </a:p>
          <a:p>
            <a:r>
              <a:rPr lang="en-US" sz="1800" dirty="0"/>
              <a:t>Model Initialization</a:t>
            </a:r>
          </a:p>
          <a:p>
            <a:r>
              <a:rPr lang="en-US" sz="1800" dirty="0"/>
              <a:t>Operational Readiness and Efficiency</a:t>
            </a:r>
          </a:p>
        </p:txBody>
      </p:sp>
    </p:spTree>
    <p:extLst>
      <p:ext uri="{BB962C8B-B14F-4D97-AF65-F5344CB8AC3E}">
        <p14:creationId xmlns:p14="http://schemas.microsoft.com/office/powerpoint/2010/main" val="3071402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FFDBAF2E4F7F842BDAC32A49A91F982" ma:contentTypeVersion="14" ma:contentTypeDescription="Create a new document." ma:contentTypeScope="" ma:versionID="646ef87a80ed5d3d5c4809750117a762">
  <xsd:schema xmlns:xsd="http://www.w3.org/2001/XMLSchema" xmlns:xs="http://www.w3.org/2001/XMLSchema" xmlns:p="http://schemas.microsoft.com/office/2006/metadata/properties" xmlns:ns3="62b42a82-72db-4a71-8999-ec0ac07a7911" xmlns:ns4="c9207a06-0cf2-44a8-a1c6-dc70bf4baac4" targetNamespace="http://schemas.microsoft.com/office/2006/metadata/properties" ma:root="true" ma:fieldsID="be3787d0b1fa7373821cdceed9920a17" ns3:_="" ns4:_="">
    <xsd:import namespace="62b42a82-72db-4a71-8999-ec0ac07a7911"/>
    <xsd:import namespace="c9207a06-0cf2-44a8-a1c6-dc70bf4baac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b42a82-72db-4a71-8999-ec0ac07a79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207a06-0cf2-44a8-a1c6-dc70bf4baac4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2b42a82-72db-4a71-8999-ec0ac07a7911" xsi:nil="true"/>
  </documentManagement>
</p:properties>
</file>

<file path=customXml/itemProps1.xml><?xml version="1.0" encoding="utf-8"?>
<ds:datastoreItem xmlns:ds="http://schemas.openxmlformats.org/officeDocument/2006/customXml" ds:itemID="{C757A970-5342-444A-A84C-8D64E51CD6A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2D534A-B4FF-48EA-97FB-95DA98CB4C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2b42a82-72db-4a71-8999-ec0ac07a7911"/>
    <ds:schemaRef ds:uri="c9207a06-0cf2-44a8-a1c6-dc70bf4baac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E7081E0-195E-4F22-9507-B31D0CF3E42B}">
  <ds:schemaRefs>
    <ds:schemaRef ds:uri="62b42a82-72db-4a71-8999-ec0ac07a7911"/>
    <ds:schemaRef ds:uri="http://purl.org/dc/terms/"/>
    <ds:schemaRef ds:uri="http://www.w3.org/XML/1998/namespace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c9207a06-0cf2-44a8-a1c6-dc70bf4baac4"/>
  </ds:schemaRefs>
</ds:datastoreItem>
</file>

<file path=docMetadata/LabelInfo.xml><?xml version="1.0" encoding="utf-8"?>
<clbl:labelList xmlns:clbl="http://schemas.microsoft.com/office/2020/mipLabelMetadata">
  <clbl:label id="{a8eec281-aaa3-4dae-ac9b-9a398b9215e7}" enabled="0" method="" siteId="{a8eec281-aaa3-4dae-ac9b-9a398b9215e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503</Words>
  <Application>Microsoft Office PowerPoint</Application>
  <PresentationFormat>Widescreen</PresentationFormat>
  <Paragraphs>78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Arial</vt:lpstr>
      <vt:lpstr>Calibri</vt:lpstr>
      <vt:lpstr>HK Grotesk Bold</vt:lpstr>
      <vt:lpstr>Office Theme</vt:lpstr>
      <vt:lpstr>Analyzing and Understanding the RAG (Retrieval-Augmented Generation)</vt:lpstr>
      <vt:lpstr>Introduction</vt:lpstr>
      <vt:lpstr>Retrieval-Augmented Generation</vt:lpstr>
      <vt:lpstr>Environment Setup and Dependency Installation</vt:lpstr>
      <vt:lpstr>Embed Model Initialization and Embedding Documents</vt:lpstr>
      <vt:lpstr>Pinecone – Vector Database</vt:lpstr>
      <vt:lpstr>Document Preprocessing</vt:lpstr>
      <vt:lpstr>Embedding and Data Insertion</vt:lpstr>
      <vt:lpstr>Initializing Hugging Face Pipeline</vt:lpstr>
      <vt:lpstr>Initializing Hugging Face Pipeline</vt:lpstr>
      <vt:lpstr>RetrievalQA Chain</vt:lpstr>
      <vt:lpstr>Let's begin asking questions!</vt:lpstr>
      <vt:lpstr>Advantages of RAG in LLM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and Understanding the RAG (Retrieval-Augmented Generation)</dc:title>
  <dc:creator>Kiran Kumar Athimoolam</dc:creator>
  <cp:lastModifiedBy>Kiran Kumar Athimoolam</cp:lastModifiedBy>
  <cp:revision>2</cp:revision>
  <dcterms:created xsi:type="dcterms:W3CDTF">2024-05-12T20:11:50Z</dcterms:created>
  <dcterms:modified xsi:type="dcterms:W3CDTF">2024-05-13T15:47:41Z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0x0101005FFDBAF2E4F7F842BDAC32A49A91F982</vt:lpwstr>
  </property>
</Properties>
</file>